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</p:sldMasterIdLst>
  <p:notesMasterIdLst>
    <p:notesMasterId r:id="rId22"/>
  </p:notesMasterIdLst>
  <p:handoutMasterIdLst>
    <p:handoutMasterId r:id="rId23"/>
  </p:handoutMasterIdLst>
  <p:sldIdLst>
    <p:sldId id="401" r:id="rId2"/>
    <p:sldId id="390" r:id="rId3"/>
    <p:sldId id="391" r:id="rId4"/>
    <p:sldId id="392" r:id="rId5"/>
    <p:sldId id="370" r:id="rId6"/>
    <p:sldId id="385" r:id="rId7"/>
    <p:sldId id="354" r:id="rId8"/>
    <p:sldId id="334" r:id="rId9"/>
    <p:sldId id="382" r:id="rId10"/>
    <p:sldId id="376" r:id="rId11"/>
    <p:sldId id="330" r:id="rId12"/>
    <p:sldId id="386" r:id="rId13"/>
    <p:sldId id="320" r:id="rId14"/>
    <p:sldId id="387" r:id="rId15"/>
    <p:sldId id="360" r:id="rId16"/>
    <p:sldId id="384" r:id="rId17"/>
    <p:sldId id="326" r:id="rId18"/>
    <p:sldId id="317" r:id="rId19"/>
    <p:sldId id="375" r:id="rId20"/>
    <p:sldId id="402" r:id="rId21"/>
  </p:sldIdLst>
  <p:sldSz cx="9144000" cy="6858000" type="screen4x3"/>
  <p:notesSz cx="6743700" cy="98933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6pPr>
    <a:lvl7pPr marL="27432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7pPr>
    <a:lvl8pPr marL="32004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8pPr>
    <a:lvl9pPr marL="36576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4">
          <p15:clr>
            <a:srgbClr val="A4A3A4"/>
          </p15:clr>
        </p15:guide>
        <p15:guide id="2" orient="horz" pos="4178" userDrawn="1">
          <p15:clr>
            <a:srgbClr val="A4A3A4"/>
          </p15:clr>
        </p15:guide>
        <p15:guide id="3" orient="horz" pos="1956" userDrawn="1">
          <p15:clr>
            <a:srgbClr val="A4A3A4"/>
          </p15:clr>
        </p15:guide>
        <p15:guide id="4" orient="horz" pos="3793" userDrawn="1">
          <p15:clr>
            <a:srgbClr val="A4A3A4"/>
          </p15:clr>
        </p15:guide>
        <p15:guide id="5" orient="horz" pos="1865" userDrawn="1">
          <p15:clr>
            <a:srgbClr val="A4A3A4"/>
          </p15:clr>
        </p15:guide>
        <p15:guide id="6" orient="horz" pos="3657" userDrawn="1">
          <p15:clr>
            <a:srgbClr val="A4A3A4"/>
          </p15:clr>
        </p15:guide>
        <p15:guide id="7" orient="horz" pos="822" userDrawn="1">
          <p15:clr>
            <a:srgbClr val="A4A3A4"/>
          </p15:clr>
        </p15:guide>
        <p15:guide id="8" pos="158">
          <p15:clr>
            <a:srgbClr val="A4A3A4"/>
          </p15:clr>
        </p15:guide>
        <p15:guide id="9" pos="2835" userDrawn="1">
          <p15:clr>
            <a:srgbClr val="A4A3A4"/>
          </p15:clr>
        </p15:guide>
        <p15:guide id="10" pos="5602">
          <p15:clr>
            <a:srgbClr val="A4A3A4"/>
          </p15:clr>
        </p15:guide>
        <p15:guide id="11" pos="2925" userDrawn="1">
          <p15:clr>
            <a:srgbClr val="A4A3A4"/>
          </p15:clr>
        </p15:guide>
        <p15:guide id="12" pos="1542">
          <p15:clr>
            <a:srgbClr val="A4A3A4"/>
          </p15:clr>
        </p15:guide>
        <p15:guide id="13" pos="1451" userDrawn="1">
          <p15:clr>
            <a:srgbClr val="A4A3A4"/>
          </p15:clr>
        </p15:guide>
        <p15:guide id="14" pos="4218">
          <p15:clr>
            <a:srgbClr val="A4A3A4"/>
          </p15:clr>
        </p15:guide>
        <p15:guide id="15" pos="4309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16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AB482"/>
    <a:srgbClr val="FBB482"/>
    <a:srgbClr val="FFA365"/>
    <a:srgbClr val="E65D00"/>
    <a:srgbClr val="FF6600"/>
    <a:srgbClr val="539D49"/>
    <a:srgbClr val="705500"/>
    <a:srgbClr val="FFDF79"/>
    <a:srgbClr val="A279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00" autoAdjust="0"/>
    <p:restoredTop sz="99827" autoAdjust="0"/>
  </p:normalViewPr>
  <p:slideViewPr>
    <p:cSldViewPr showGuides="1">
      <p:cViewPr>
        <p:scale>
          <a:sx n="122" d="100"/>
          <a:sy n="122" d="100"/>
        </p:scale>
        <p:origin x="-648" y="78"/>
      </p:cViewPr>
      <p:guideLst>
        <p:guide orient="horz" pos="164"/>
        <p:guide orient="horz" pos="4178"/>
        <p:guide orient="horz" pos="1956"/>
        <p:guide orient="horz" pos="3793"/>
        <p:guide orient="horz" pos="1865"/>
        <p:guide orient="horz" pos="3657"/>
        <p:guide orient="horz" pos="822"/>
        <p:guide pos="158"/>
        <p:guide pos="2835"/>
        <p:guide pos="5602"/>
        <p:guide pos="2925"/>
        <p:guide pos="1542"/>
        <p:guide pos="1451"/>
        <p:guide pos="4218"/>
        <p:guide pos="4309"/>
      </p:guideLst>
    </p:cSldViewPr>
  </p:slideViewPr>
  <p:outlineViewPr>
    <p:cViewPr>
      <p:scale>
        <a:sx n="75" d="100"/>
        <a:sy n="75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24"/>
    </p:cViewPr>
  </p:sorterViewPr>
  <p:notesViewPr>
    <p:cSldViewPr showGuides="1">
      <p:cViewPr>
        <p:scale>
          <a:sx n="100" d="100"/>
          <a:sy n="100" d="100"/>
        </p:scale>
        <p:origin x="-816" y="2658"/>
      </p:cViewPr>
      <p:guideLst>
        <p:guide orient="horz" pos="3116"/>
        <p:guide pos="212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6.xml"/><Relationship Id="rId3" Type="http://schemas.openxmlformats.org/officeDocument/2006/relationships/slide" Target="slides/slide5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2" Type="http://schemas.openxmlformats.org/officeDocument/2006/relationships/slide" Target="slides/slide4.xml"/><Relationship Id="rId1" Type="http://schemas.openxmlformats.org/officeDocument/2006/relationships/slide" Target="slides/slide3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5" Type="http://schemas.openxmlformats.org/officeDocument/2006/relationships/slide" Target="slides/slide7.xml"/><Relationship Id="rId15" Type="http://schemas.openxmlformats.org/officeDocument/2006/relationships/slide" Target="slides/slide18.xml"/><Relationship Id="rId10" Type="http://schemas.openxmlformats.org/officeDocument/2006/relationships/slide" Target="slides/slide12.xml"/><Relationship Id="rId4" Type="http://schemas.openxmlformats.org/officeDocument/2006/relationships/slide" Target="slides/slide6.xml"/><Relationship Id="rId9" Type="http://schemas.openxmlformats.org/officeDocument/2006/relationships/slide" Target="slides/slide11.xml"/><Relationship Id="rId14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="" xmlns:a16="http://schemas.microsoft.com/office/drawing/2014/main" id="{4CC3D845-EF86-4C9A-BD85-32CB766E4C4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5" name="Rectangle 3">
            <a:extLst>
              <a:ext uri="{FF2B5EF4-FFF2-40B4-BE49-F238E27FC236}">
                <a16:creationId xmlns="" xmlns:a16="http://schemas.microsoft.com/office/drawing/2014/main" id="{FDA7750E-38CF-4077-84BD-22925A30A30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6" name="Rectangle 4">
            <a:extLst>
              <a:ext uri="{FF2B5EF4-FFF2-40B4-BE49-F238E27FC236}">
                <a16:creationId xmlns="" xmlns:a16="http://schemas.microsoft.com/office/drawing/2014/main" id="{0BE0912C-60B1-4308-9B00-720758848B3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7" name="Rectangle 5">
            <a:extLst>
              <a:ext uri="{FF2B5EF4-FFF2-40B4-BE49-F238E27FC236}">
                <a16:creationId xmlns="" xmlns:a16="http://schemas.microsoft.com/office/drawing/2014/main" id="{0802C87B-326C-4C7A-B0D1-D52A514D4B4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FA6D9E-D31A-4851-8D01-DF10BBD9BAA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56657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="" xmlns:a16="http://schemas.microsoft.com/office/drawing/2014/main" id="{03E5F736-49B1-4418-A4FA-A46286EEDBE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1" name="Rectangle 3">
            <a:extLst>
              <a:ext uri="{FF2B5EF4-FFF2-40B4-BE49-F238E27FC236}">
                <a16:creationId xmlns="" xmlns:a16="http://schemas.microsoft.com/office/drawing/2014/main" id="{02B74E07-249F-4446-81ED-EE7DDA0FA95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>
            <a:extLst>
              <a:ext uri="{FF2B5EF4-FFF2-40B4-BE49-F238E27FC236}">
                <a16:creationId xmlns="" xmlns:a16="http://schemas.microsoft.com/office/drawing/2014/main" id="{E38B0320-37B9-46ED-9F39-757236D5C3D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8525" y="741363"/>
            <a:ext cx="4946650" cy="3709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>
            <a:extLst>
              <a:ext uri="{FF2B5EF4-FFF2-40B4-BE49-F238E27FC236}">
                <a16:creationId xmlns="" xmlns:a16="http://schemas.microsoft.com/office/drawing/2014/main" id="{C6265994-1232-4392-8F8F-FD75460C85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99000"/>
            <a:ext cx="4946650" cy="44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="" xmlns:a16="http://schemas.microsoft.com/office/drawing/2014/main" id="{8B9B6185-461A-4A5C-A34E-1F64286F456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5" name="Rectangle 7">
            <a:extLst>
              <a:ext uri="{FF2B5EF4-FFF2-40B4-BE49-F238E27FC236}">
                <a16:creationId xmlns="" xmlns:a16="http://schemas.microsoft.com/office/drawing/2014/main" id="{7907591E-E0CC-4BE3-9BDA-F2261D3304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C2638A6-1EDF-4CCF-B4E6-95CC5BB0436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803691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="" xmlns:a16="http://schemas.microsoft.com/office/drawing/2014/main" id="{C6935749-A5EA-44F2-9CB8-423EBFE322B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0322B0E-7B42-433D-95F1-0937F90D9369}" type="slidenum">
              <a:rPr lang="de-DE" altLang="de-DE" b="0"/>
              <a:pPr algn="r" eaLnBrk="1" hangingPunct="1">
                <a:spcBef>
                  <a:spcPct val="0"/>
                </a:spcBef>
              </a:pPr>
              <a:t>1</a:t>
            </a:fld>
            <a:endParaRPr lang="de-DE" altLang="de-DE" b="0"/>
          </a:p>
        </p:txBody>
      </p:sp>
      <p:sp>
        <p:nvSpPr>
          <p:cNvPr id="6147" name="Rectangle 2">
            <a:extLst>
              <a:ext uri="{FF2B5EF4-FFF2-40B4-BE49-F238E27FC236}">
                <a16:creationId xmlns="" xmlns:a16="http://schemas.microsoft.com/office/drawing/2014/main" id="{56B0950F-BC95-4EF6-BE32-BC416CF882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558132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="" xmlns:a16="http://schemas.microsoft.com/office/drawing/2014/main" id="{906ED01B-87F1-4A52-9A1F-1CD4B09A088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2030765-89C2-4FA1-88A9-3597FB39DFAC}" type="slidenum">
              <a:rPr lang="de-DE" altLang="de-DE" b="0"/>
              <a:pPr algn="r" eaLnBrk="1" hangingPunct="1">
                <a:spcBef>
                  <a:spcPct val="0"/>
                </a:spcBef>
              </a:pPr>
              <a:t>10</a:t>
            </a:fld>
            <a:endParaRPr lang="de-DE" altLang="de-DE" b="0"/>
          </a:p>
        </p:txBody>
      </p:sp>
      <p:sp>
        <p:nvSpPr>
          <p:cNvPr id="24579" name="Rectangle 2">
            <a:extLst>
              <a:ext uri="{FF2B5EF4-FFF2-40B4-BE49-F238E27FC236}">
                <a16:creationId xmlns="" xmlns:a16="http://schemas.microsoft.com/office/drawing/2014/main" id="{308BAD14-5EC4-45E8-B03C-5DB271934F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="" xmlns:a16="http://schemas.microsoft.com/office/drawing/2014/main" id="{96B59967-14BB-4CF0-8188-70A9CAC79A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DCC027-F2D7-4864-8333-E415182ADDDE}" type="slidenum">
              <a:rPr lang="de-DE" altLang="de-DE" smtClean="0"/>
              <a:pPr>
                <a:spcBef>
                  <a:spcPct val="0"/>
                </a:spcBef>
              </a:pPr>
              <a:t>11</a:t>
            </a:fld>
            <a:endParaRPr lang="de-DE" altLang="de-DE"/>
          </a:p>
        </p:txBody>
      </p:sp>
      <p:sp>
        <p:nvSpPr>
          <p:cNvPr id="26627" name="Rectangle 2">
            <a:extLst>
              <a:ext uri="{FF2B5EF4-FFF2-40B4-BE49-F238E27FC236}">
                <a16:creationId xmlns="" xmlns:a16="http://schemas.microsoft.com/office/drawing/2014/main" id="{71E2A17A-F251-428A-8E01-DC27A8B156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="" xmlns:a16="http://schemas.microsoft.com/office/drawing/2014/main" id="{1F67A599-DF77-41DC-814E-8FE9E0DC8C0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718AE4C-110A-4E2A-B208-6E6DC188CEF1}" type="slidenum">
              <a:rPr lang="de-DE" altLang="de-DE" b="0"/>
              <a:pPr algn="r" eaLnBrk="1" hangingPunct="1">
                <a:spcBef>
                  <a:spcPct val="0"/>
                </a:spcBef>
              </a:pPr>
              <a:t>12</a:t>
            </a:fld>
            <a:endParaRPr lang="de-DE" altLang="de-DE" b="0"/>
          </a:p>
        </p:txBody>
      </p:sp>
      <p:sp>
        <p:nvSpPr>
          <p:cNvPr id="28675" name="Rectangle 2">
            <a:extLst>
              <a:ext uri="{FF2B5EF4-FFF2-40B4-BE49-F238E27FC236}">
                <a16:creationId xmlns="" xmlns:a16="http://schemas.microsoft.com/office/drawing/2014/main" id="{A2C7F0D3-9A0F-487E-83B7-E8910251EF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="" xmlns:a16="http://schemas.microsoft.com/office/drawing/2014/main" id="{72AC67A0-15A6-4332-81B3-95D5A21A9F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69D306-F210-4195-92E0-A641373E5990}" type="slidenum">
              <a:rPr lang="de-DE" altLang="de-DE" smtClean="0"/>
              <a:pPr>
                <a:spcBef>
                  <a:spcPct val="0"/>
                </a:spcBef>
              </a:pPr>
              <a:t>13</a:t>
            </a:fld>
            <a:endParaRPr lang="de-DE" altLang="de-DE"/>
          </a:p>
        </p:txBody>
      </p:sp>
      <p:sp>
        <p:nvSpPr>
          <p:cNvPr id="30723" name="Rectangle 2">
            <a:extLst>
              <a:ext uri="{FF2B5EF4-FFF2-40B4-BE49-F238E27FC236}">
                <a16:creationId xmlns="" xmlns:a16="http://schemas.microsoft.com/office/drawing/2014/main" id="{ED0521C1-DA55-40DD-A0CC-A7B2D88B34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="" xmlns:a16="http://schemas.microsoft.com/office/drawing/2014/main" id="{31103478-32D6-4EEC-B4D4-7278C9F88BF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34F9914-CE89-423D-B632-EAB157707780}" type="slidenum">
              <a:rPr lang="de-DE" altLang="de-DE" b="0"/>
              <a:pPr algn="r" eaLnBrk="1" hangingPunct="1">
                <a:spcBef>
                  <a:spcPct val="0"/>
                </a:spcBef>
              </a:pPr>
              <a:t>14</a:t>
            </a:fld>
            <a:endParaRPr lang="de-DE" altLang="de-DE" b="0"/>
          </a:p>
        </p:txBody>
      </p:sp>
      <p:sp>
        <p:nvSpPr>
          <p:cNvPr id="32771" name="Rectangle 2">
            <a:extLst>
              <a:ext uri="{FF2B5EF4-FFF2-40B4-BE49-F238E27FC236}">
                <a16:creationId xmlns="" xmlns:a16="http://schemas.microsoft.com/office/drawing/2014/main" id="{7A842701-57D5-435D-A4B3-1EC4EC6E62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="" xmlns:a16="http://schemas.microsoft.com/office/drawing/2014/main" id="{2B3B3A90-66AB-475E-94FB-80F7A4AAF3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B50E25-5EBB-46F3-8598-3647E0FA5927}" type="slidenum">
              <a:rPr lang="de-DE" altLang="de-DE" smtClean="0"/>
              <a:pPr>
                <a:spcBef>
                  <a:spcPct val="0"/>
                </a:spcBef>
              </a:pPr>
              <a:t>15</a:t>
            </a:fld>
            <a:endParaRPr lang="de-DE" altLang="de-DE"/>
          </a:p>
        </p:txBody>
      </p:sp>
      <p:sp>
        <p:nvSpPr>
          <p:cNvPr id="34819" name="Rectangle 2">
            <a:extLst>
              <a:ext uri="{FF2B5EF4-FFF2-40B4-BE49-F238E27FC236}">
                <a16:creationId xmlns="" xmlns:a16="http://schemas.microsoft.com/office/drawing/2014/main" id="{B94F9AA5-813D-4758-9E40-8002B33890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="" xmlns:a16="http://schemas.microsoft.com/office/drawing/2014/main" id="{C8402461-159E-43F7-BC45-0707B234E7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AF767C3-B299-4C9C-918C-76CB1477210A}" type="slidenum">
              <a:rPr lang="de-DE" altLang="de-DE" b="0"/>
              <a:pPr algn="r" eaLnBrk="1" hangingPunct="1">
                <a:spcBef>
                  <a:spcPct val="0"/>
                </a:spcBef>
              </a:pPr>
              <a:t>16</a:t>
            </a:fld>
            <a:endParaRPr lang="de-DE" altLang="de-DE" b="0"/>
          </a:p>
        </p:txBody>
      </p:sp>
      <p:sp>
        <p:nvSpPr>
          <p:cNvPr id="36867" name="Rectangle 2">
            <a:extLst>
              <a:ext uri="{FF2B5EF4-FFF2-40B4-BE49-F238E27FC236}">
                <a16:creationId xmlns="" xmlns:a16="http://schemas.microsoft.com/office/drawing/2014/main" id="{966A1D2A-FCBA-428F-957D-548726293C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="" xmlns:a16="http://schemas.microsoft.com/office/drawing/2014/main" id="{5F280F6C-9844-402E-905D-D36F2B0E96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367029-761B-4418-A9C2-C056096BBCED}" type="slidenum">
              <a:rPr lang="de-DE" altLang="de-DE" smtClean="0"/>
              <a:pPr>
                <a:spcBef>
                  <a:spcPct val="0"/>
                </a:spcBef>
              </a:pPr>
              <a:t>17</a:t>
            </a:fld>
            <a:endParaRPr lang="de-DE" altLang="de-DE"/>
          </a:p>
        </p:txBody>
      </p:sp>
      <p:sp>
        <p:nvSpPr>
          <p:cNvPr id="40963" name="Rectangle 2">
            <a:extLst>
              <a:ext uri="{FF2B5EF4-FFF2-40B4-BE49-F238E27FC236}">
                <a16:creationId xmlns="" xmlns:a16="http://schemas.microsoft.com/office/drawing/2014/main" id="{6078D980-EC0E-494E-A867-F83FC79CA0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="" xmlns:a16="http://schemas.microsoft.com/office/drawing/2014/main" id="{8367DD8D-9DEC-41CC-B045-730A8DAD9E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4FFC0DB-D455-4B25-8206-B06A07CED197}" type="slidenum">
              <a:rPr lang="de-DE" altLang="de-DE" smtClean="0"/>
              <a:pPr>
                <a:spcBef>
                  <a:spcPct val="0"/>
                </a:spcBef>
              </a:pPr>
              <a:t>18</a:t>
            </a:fld>
            <a:endParaRPr lang="de-DE" altLang="de-DE"/>
          </a:p>
        </p:txBody>
      </p:sp>
      <p:sp>
        <p:nvSpPr>
          <p:cNvPr id="38915" name="Rectangle 2">
            <a:extLst>
              <a:ext uri="{FF2B5EF4-FFF2-40B4-BE49-F238E27FC236}">
                <a16:creationId xmlns="" xmlns:a16="http://schemas.microsoft.com/office/drawing/2014/main" id="{52D85010-BF0F-4E47-900A-62574DE4B1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="" xmlns:a16="http://schemas.microsoft.com/office/drawing/2014/main" id="{BF0FDEE1-5A4D-495A-9E00-709442856F1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083E32-22C9-42B2-B5F3-10E4914F2C29}" type="slidenum">
              <a:rPr lang="de-DE" altLang="de-DE" b="0"/>
              <a:pPr algn="r" eaLnBrk="1" hangingPunct="1">
                <a:spcBef>
                  <a:spcPct val="0"/>
                </a:spcBef>
              </a:pPr>
              <a:t>19</a:t>
            </a:fld>
            <a:endParaRPr lang="de-DE" altLang="de-DE" b="0"/>
          </a:p>
        </p:txBody>
      </p:sp>
      <p:sp>
        <p:nvSpPr>
          <p:cNvPr id="47107" name="Rectangle 2">
            <a:extLst>
              <a:ext uri="{FF2B5EF4-FFF2-40B4-BE49-F238E27FC236}">
                <a16:creationId xmlns="" xmlns:a16="http://schemas.microsoft.com/office/drawing/2014/main" id="{AD6AD776-B9A4-4761-A95F-9099650A4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="" xmlns:a16="http://schemas.microsoft.com/office/drawing/2014/main" id="{FA28E605-55A7-49B3-84BD-2DBC66359B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CE26E0-9711-40FA-8197-23929F1DE16F}" type="slidenum">
              <a:rPr lang="de-DE" altLang="de-DE" smtClean="0"/>
              <a:pPr>
                <a:spcBef>
                  <a:spcPct val="0"/>
                </a:spcBef>
              </a:pPr>
              <a:t>2</a:t>
            </a:fld>
            <a:endParaRPr lang="de-DE" altLang="de-DE"/>
          </a:p>
        </p:txBody>
      </p:sp>
      <p:sp>
        <p:nvSpPr>
          <p:cNvPr id="8195" name="Rectangle 2">
            <a:extLst>
              <a:ext uri="{FF2B5EF4-FFF2-40B4-BE49-F238E27FC236}">
                <a16:creationId xmlns="" xmlns:a16="http://schemas.microsoft.com/office/drawing/2014/main" id="{ACF1FB75-CF14-4D37-A663-4ED9D4C49C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="" xmlns:a16="http://schemas.microsoft.com/office/drawing/2014/main" id="{DAEF0A01-66B7-4583-8452-04ED4844FE7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EFDCC7D-2B29-4F8D-8005-0C7AC09872C6}" type="slidenum">
              <a:rPr lang="de-DE" altLang="de-DE" b="0"/>
              <a:pPr algn="r" eaLnBrk="1" hangingPunct="1">
                <a:spcBef>
                  <a:spcPct val="0"/>
                </a:spcBef>
              </a:pPr>
              <a:t>20</a:t>
            </a:fld>
            <a:endParaRPr lang="de-DE" altLang="de-DE" b="0"/>
          </a:p>
        </p:txBody>
      </p:sp>
      <p:sp>
        <p:nvSpPr>
          <p:cNvPr id="51203" name="Rectangle 2">
            <a:extLst>
              <a:ext uri="{FF2B5EF4-FFF2-40B4-BE49-F238E27FC236}">
                <a16:creationId xmlns="" xmlns:a16="http://schemas.microsoft.com/office/drawing/2014/main" id="{1625A260-594D-4586-99B6-1EFD484E20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595945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="" xmlns:a16="http://schemas.microsoft.com/office/drawing/2014/main" id="{DBFA9B67-4A04-4501-8144-1E55875F24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343BB6-BACE-4C9A-8C77-16360DF67F98}" type="slidenum">
              <a:rPr lang="de-DE" altLang="de-DE" smtClean="0"/>
              <a:pPr>
                <a:spcBef>
                  <a:spcPct val="0"/>
                </a:spcBef>
              </a:pPr>
              <a:t>3</a:t>
            </a:fld>
            <a:endParaRPr lang="de-DE" altLang="de-DE"/>
          </a:p>
        </p:txBody>
      </p:sp>
      <p:sp>
        <p:nvSpPr>
          <p:cNvPr id="10243" name="Rectangle 2">
            <a:extLst>
              <a:ext uri="{FF2B5EF4-FFF2-40B4-BE49-F238E27FC236}">
                <a16:creationId xmlns="" xmlns:a16="http://schemas.microsoft.com/office/drawing/2014/main" id="{D9454BE4-E445-442D-AB11-E1C5C0D6AA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=""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4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=""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="" xmlns:a16="http://schemas.microsoft.com/office/drawing/2014/main" id="{CAA63289-5939-401E-9228-377C3BFE1E9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9680F9B-618A-4CBE-935E-FA0257C2E9CC}" type="slidenum">
              <a:rPr lang="de-DE" altLang="de-DE" b="0"/>
              <a:pPr algn="r" eaLnBrk="1" hangingPunct="1">
                <a:spcBef>
                  <a:spcPct val="0"/>
                </a:spcBef>
              </a:pPr>
              <a:t>5</a:t>
            </a:fld>
            <a:endParaRPr lang="de-DE" altLang="de-DE" b="0"/>
          </a:p>
        </p:txBody>
      </p:sp>
      <p:sp>
        <p:nvSpPr>
          <p:cNvPr id="14339" name="Rectangle 2">
            <a:extLst>
              <a:ext uri="{FF2B5EF4-FFF2-40B4-BE49-F238E27FC236}">
                <a16:creationId xmlns="" xmlns:a16="http://schemas.microsoft.com/office/drawing/2014/main" id="{8DB367D0-2FC5-4782-A677-48F296D63D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="" xmlns:a16="http://schemas.microsoft.com/office/drawing/2014/main" id="{1FF6B577-AAAE-4669-804E-FDD0304BECE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3EF1B71-D348-446A-B31D-5A8E127B25EF}" type="slidenum">
              <a:rPr lang="de-DE" altLang="de-DE" b="0"/>
              <a:pPr algn="r" eaLnBrk="1" hangingPunct="1">
                <a:spcBef>
                  <a:spcPct val="0"/>
                </a:spcBef>
              </a:pPr>
              <a:t>6</a:t>
            </a:fld>
            <a:endParaRPr lang="de-DE" altLang="de-DE" b="0"/>
          </a:p>
        </p:txBody>
      </p:sp>
      <p:sp>
        <p:nvSpPr>
          <p:cNvPr id="16387" name="Rectangle 2">
            <a:extLst>
              <a:ext uri="{FF2B5EF4-FFF2-40B4-BE49-F238E27FC236}">
                <a16:creationId xmlns="" xmlns:a16="http://schemas.microsoft.com/office/drawing/2014/main" id="{514789FF-CD5A-43CD-A48E-28A46CC5D5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="" xmlns:a16="http://schemas.microsoft.com/office/drawing/2014/main" id="{9696C2AC-089D-4C02-88C7-7421C8624C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C569C4-09B3-463A-8969-8F02DECC69E5}" type="slidenum">
              <a:rPr lang="de-DE" altLang="de-DE" smtClean="0"/>
              <a:pPr>
                <a:spcBef>
                  <a:spcPct val="0"/>
                </a:spcBef>
              </a:pPr>
              <a:t>7</a:t>
            </a:fld>
            <a:endParaRPr lang="de-DE" altLang="de-DE"/>
          </a:p>
        </p:txBody>
      </p:sp>
      <p:sp>
        <p:nvSpPr>
          <p:cNvPr id="18435" name="Rectangle 2">
            <a:extLst>
              <a:ext uri="{FF2B5EF4-FFF2-40B4-BE49-F238E27FC236}">
                <a16:creationId xmlns="" xmlns:a16="http://schemas.microsoft.com/office/drawing/2014/main" id="{43CB8FEB-9102-4C1E-9BA3-DA3D4DFA38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="" xmlns:a16="http://schemas.microsoft.com/office/drawing/2014/main" id="{08665DED-A358-480B-9ED4-239A81AC05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80A0B6-2742-41B4-A37F-0D1A4B850B84}" type="slidenum">
              <a:rPr lang="de-DE" altLang="de-DE" smtClean="0"/>
              <a:pPr>
                <a:spcBef>
                  <a:spcPct val="0"/>
                </a:spcBef>
              </a:pPr>
              <a:t>8</a:t>
            </a:fld>
            <a:endParaRPr lang="de-DE" altLang="de-DE"/>
          </a:p>
        </p:txBody>
      </p:sp>
      <p:sp>
        <p:nvSpPr>
          <p:cNvPr id="20483" name="Rectangle 2">
            <a:extLst>
              <a:ext uri="{FF2B5EF4-FFF2-40B4-BE49-F238E27FC236}">
                <a16:creationId xmlns="" xmlns:a16="http://schemas.microsoft.com/office/drawing/2014/main" id="{84F418DC-F44E-4038-A8D5-E15B95B661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="" xmlns:a16="http://schemas.microsoft.com/office/drawing/2014/main" id="{97008B0B-3115-451C-958F-EBB69B8F0F6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343EF9-8E4C-41A9-AF14-BEEEAE66FA41}" type="slidenum">
              <a:rPr lang="de-DE" altLang="de-DE" b="0"/>
              <a:pPr algn="r" eaLnBrk="1" hangingPunct="1">
                <a:spcBef>
                  <a:spcPct val="0"/>
                </a:spcBef>
              </a:pPr>
              <a:t>9</a:t>
            </a:fld>
            <a:endParaRPr lang="de-DE" altLang="de-DE" b="0"/>
          </a:p>
        </p:txBody>
      </p:sp>
      <p:sp>
        <p:nvSpPr>
          <p:cNvPr id="22531" name="Rectangle 2">
            <a:extLst>
              <a:ext uri="{FF2B5EF4-FFF2-40B4-BE49-F238E27FC236}">
                <a16:creationId xmlns="" xmlns:a16="http://schemas.microsoft.com/office/drawing/2014/main" id="{66B8B838-5D0E-4740-BDB3-8F16CDD9A7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BfdW_Marke_RGB_für bildschirm">
            <a:extLst>
              <a:ext uri="{FF2B5EF4-FFF2-40B4-BE49-F238E27FC236}">
                <a16:creationId xmlns="" xmlns:a16="http://schemas.microsoft.com/office/drawing/2014/main" id="{03D52FF8-0B14-422B-9130-3977A5A111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68219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="" xmlns:a16="http://schemas.microsoft.com/office/drawing/2014/main" id="{0AD8CF5B-ABAE-43A0-9F62-3D1DC2C552DE}"/>
              </a:ext>
            </a:extLst>
          </p:cNvPr>
          <p:cNvSpPr/>
          <p:nvPr/>
        </p:nvSpPr>
        <p:spPr>
          <a:xfrm>
            <a:off x="7019925" y="0"/>
            <a:ext cx="2124075" cy="836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800"/>
          </a:p>
        </p:txBody>
      </p:sp>
      <p:sp>
        <p:nvSpPr>
          <p:cNvPr id="1027" name="Rectangle 20">
            <a:extLst>
              <a:ext uri="{FF2B5EF4-FFF2-40B4-BE49-F238E27FC236}">
                <a16:creationId xmlns="" xmlns:a16="http://schemas.microsoft.com/office/drawing/2014/main" id="{E3BD60A5-657C-4F43-A0DF-F84EEBB7A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38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8" name="Rectangle 22">
            <a:extLst>
              <a:ext uri="{FF2B5EF4-FFF2-40B4-BE49-F238E27FC236}">
                <a16:creationId xmlns="" xmlns:a16="http://schemas.microsoft.com/office/drawing/2014/main" id="{153917A1-E5CB-49F7-9A48-56E91D59F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57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9" name="Rectangle 24">
            <a:extLst>
              <a:ext uri="{FF2B5EF4-FFF2-40B4-BE49-F238E27FC236}">
                <a16:creationId xmlns="" xmlns:a16="http://schemas.microsoft.com/office/drawing/2014/main" id="{44EE0C67-DDC1-4A38-A28C-7A9BFA933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62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0" name="Rectangle 26">
            <a:extLst>
              <a:ext uri="{FF2B5EF4-FFF2-40B4-BE49-F238E27FC236}">
                <a16:creationId xmlns="" xmlns:a16="http://schemas.microsoft.com/office/drawing/2014/main" id="{20528F0D-9C3B-4A00-8640-B93F8CD8A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76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1" name="Rectangle 28">
            <a:extLst>
              <a:ext uri="{FF2B5EF4-FFF2-40B4-BE49-F238E27FC236}">
                <a16:creationId xmlns="" xmlns:a16="http://schemas.microsoft.com/office/drawing/2014/main" id="{10683064-09D9-4AD9-BA28-7ED4C33BC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90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2" name="Rectangle 35">
            <a:extLst>
              <a:ext uri="{FF2B5EF4-FFF2-40B4-BE49-F238E27FC236}">
                <a16:creationId xmlns="" xmlns:a16="http://schemas.microsoft.com/office/drawing/2014/main" id="{E5E2C703-4092-43F8-ABA0-4407163EF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275" y="2919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3" name="Rechteck 13">
            <a:extLst>
              <a:ext uri="{FF2B5EF4-FFF2-40B4-BE49-F238E27FC236}">
                <a16:creationId xmlns="" xmlns:a16="http://schemas.microsoft.com/office/drawing/2014/main" id="{59517E04-3398-457D-974B-A73C7BAFF8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0825" y="6429375"/>
            <a:ext cx="2286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endParaRPr lang="de-DE" altLang="de-DE" sz="4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de-DE" altLang="de-DE" sz="800" dirty="0">
                <a:solidFill>
                  <a:srgbClr val="000000"/>
                </a:solidFill>
              </a:rPr>
              <a:t>Seite </a:t>
            </a:r>
            <a:fld id="{8C88BE97-91FA-4FE4-A726-834C6A20CD32}" type="slidenum">
              <a:rPr lang="de-DE" altLang="de-DE" sz="800" smtClean="0">
                <a:solidFill>
                  <a:srgbClr val="000000"/>
                </a:solidFill>
              </a:rPr>
              <a:pPr eaLnBrk="1" hangingPunct="1">
                <a:defRPr/>
              </a:pPr>
              <a:t>‹Nr.›</a:t>
            </a:fld>
            <a:r>
              <a:rPr lang="de-DE" altLang="de-DE" sz="800" dirty="0">
                <a:solidFill>
                  <a:srgbClr val="000000"/>
                </a:solidFill>
              </a:rPr>
              <a:t>/20</a:t>
            </a:r>
          </a:p>
        </p:txBody>
      </p:sp>
      <p:sp>
        <p:nvSpPr>
          <p:cNvPr id="1034" name="Picture 11" descr="BfdW_Marke_RGB_für bildschirm">
            <a:extLst>
              <a:ext uri="{FF2B5EF4-FFF2-40B4-BE49-F238E27FC236}">
                <a16:creationId xmlns="" xmlns:a16="http://schemas.microsoft.com/office/drawing/2014/main" id="{5A615001-3DE5-4661-A3B7-21C021F9722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F49B9161-0B20-4021-9822-396999061A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359" y="260350"/>
            <a:ext cx="8639815" cy="5545138"/>
          </a:xfrm>
          <a:prstGeom prst="rect">
            <a:avLst/>
          </a:prstGeom>
        </p:spPr>
      </p:pic>
      <p:sp>
        <p:nvSpPr>
          <p:cNvPr id="5122" name="Picture 12" descr="titel_17575_fs_126">
            <a:extLst>
              <a:ext uri="{FF2B5EF4-FFF2-40B4-BE49-F238E27FC236}">
                <a16:creationId xmlns="" xmlns:a16="http://schemas.microsoft.com/office/drawing/2014/main" id="{F3A43F2C-7CDA-4D9A-8812-F855D2511B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5125" name="Rectangle 4">
            <a:extLst>
              <a:ext uri="{FF2B5EF4-FFF2-40B4-BE49-F238E27FC236}">
                <a16:creationId xmlns="" xmlns:a16="http://schemas.microsoft.com/office/drawing/2014/main" id="{6714DDA5-8E36-434D-8D16-1BA27184D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112" y="3429000"/>
            <a:ext cx="3492388" cy="90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altLang="de-DE" sz="2500" dirty="0">
                <a:solidFill>
                  <a:schemeClr val="bg1"/>
                </a:solidFill>
              </a:rPr>
              <a:t>Öko-Landbau </a:t>
            </a:r>
          </a:p>
          <a:p>
            <a:pPr eaLnBrk="1" hangingPunct="1">
              <a:lnSpc>
                <a:spcPct val="110000"/>
              </a:lnSpc>
            </a:pPr>
            <a:r>
              <a:rPr lang="de-DE" altLang="de-DE" sz="2500" dirty="0">
                <a:solidFill>
                  <a:schemeClr val="bg1"/>
                </a:solidFill>
              </a:rPr>
              <a:t>schützt vor Armut</a:t>
            </a:r>
          </a:p>
        </p:txBody>
      </p:sp>
      <p:sp>
        <p:nvSpPr>
          <p:cNvPr id="5126" name="Rectangle 36">
            <a:extLst>
              <a:ext uri="{FF2B5EF4-FFF2-40B4-BE49-F238E27FC236}">
                <a16:creationId xmlns="" xmlns:a16="http://schemas.microsoft.com/office/drawing/2014/main" id="{E1650829-22B8-4CCC-B7F6-F123C90BA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564" y="476672"/>
            <a:ext cx="3024336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3600" dirty="0">
                <a:solidFill>
                  <a:schemeClr val="bg1"/>
                </a:solidFill>
                <a:cs typeface="Tahoma" panose="020B0604030504040204" pitchFamily="34" charset="0"/>
              </a:rPr>
              <a:t>Paraguay</a:t>
            </a:r>
          </a:p>
        </p:txBody>
      </p:sp>
    </p:spTree>
    <p:extLst>
      <p:ext uri="{BB962C8B-B14F-4D97-AF65-F5344CB8AC3E}">
        <p14:creationId xmlns:p14="http://schemas.microsoft.com/office/powerpoint/2010/main" val="42828974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hteck 2">
            <a:extLst>
              <a:ext uri="{FF2B5EF4-FFF2-40B4-BE49-F238E27FC236}">
                <a16:creationId xmlns="" xmlns:a16="http://schemas.microsoft.com/office/drawing/2014/main" id="{59770505-421E-4721-9015-B8C229393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088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endParaRPr lang="de-DE" altLang="de-DE"/>
          </a:p>
        </p:txBody>
      </p:sp>
      <p:sp>
        <p:nvSpPr>
          <p:cNvPr id="23555" name="Rechteck 2">
            <a:extLst>
              <a:ext uri="{FF2B5EF4-FFF2-40B4-BE49-F238E27FC236}">
                <a16:creationId xmlns="" xmlns:a16="http://schemas.microsoft.com/office/drawing/2014/main" id="{7F031F48-9108-4A7F-8807-888B04C0C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525532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Ohne Wald standen die indigenen Familien vor dem Nichts. Hunger und Aussichts-losigkeit breiteten sich aus, bis ein Priester den Kontakt zu </a:t>
            </a:r>
            <a:r>
              <a:rPr lang="de-DE" b="0" dirty="0" err="1"/>
              <a:t>Oguasu</a:t>
            </a:r>
            <a:r>
              <a:rPr lang="de-DE" b="0" dirty="0"/>
              <a:t> vermittelte. </a:t>
            </a:r>
          </a:p>
          <a:p>
            <a:endParaRPr lang="de-DE" b="0" dirty="0"/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08315992-3083-4051-B770-E8BBE3A78A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344" y="3119349"/>
            <a:ext cx="4249738" cy="269506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60D7845A-C9D0-4ECC-8EDF-7382300656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184" y="260350"/>
            <a:ext cx="4246898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B4E3EBEA-ABA6-4B6E-8122-4DC5F42495C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260350"/>
            <a:ext cx="4249737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hteck 2">
            <a:extLst>
              <a:ext uri="{FF2B5EF4-FFF2-40B4-BE49-F238E27FC236}">
                <a16:creationId xmlns="" xmlns:a16="http://schemas.microsoft.com/office/drawing/2014/main" id="{076406E1-1816-48CA-B3D8-319EB85C1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25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Punta </a:t>
            </a:r>
            <a:r>
              <a:rPr lang="de-DE" b="0" dirty="0" err="1"/>
              <a:t>Porä</a:t>
            </a:r>
            <a:r>
              <a:rPr lang="de-DE" b="0" dirty="0"/>
              <a:t> ist kein Einzelfall. Aktuell wächst auf 3,2 Millionen Hektar überwiegend genmanipuliertes Soja, das größtenteils als Tierfutter in die EU exportiert wird. </a:t>
            </a:r>
          </a:p>
        </p:txBody>
      </p:sp>
      <p:sp>
        <p:nvSpPr>
          <p:cNvPr id="25603" name="Picture 19" descr="11_priester_20131016_edi29_uta">
            <a:extLst>
              <a:ext uri="{FF2B5EF4-FFF2-40B4-BE49-F238E27FC236}">
                <a16:creationId xmlns="" xmlns:a16="http://schemas.microsoft.com/office/drawing/2014/main" id="{5804DD5F-CEA1-4DB1-A93D-9650BDA780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76488" y="-21848763"/>
            <a:ext cx="19208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1DD571CB-0521-4A3D-AEB5-9682E6AF11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50"/>
            <a:ext cx="8642350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hteck 2">
            <a:extLst>
              <a:ext uri="{FF2B5EF4-FFF2-40B4-BE49-F238E27FC236}">
                <a16:creationId xmlns="" xmlns:a16="http://schemas.microsoft.com/office/drawing/2014/main" id="{A5BDAA95-D498-4E11-ADE1-A5463DFF3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88557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„Der Staat muss seine Verantwortung wahrnehmen“, fordert Andrés Ramírez, Leiter von </a:t>
            </a:r>
            <a:r>
              <a:rPr lang="de-DE" b="0" dirty="0" err="1"/>
              <a:t>Oguasu</a:t>
            </a:r>
            <a:r>
              <a:rPr lang="de-DE" b="0" dirty="0"/>
              <a:t>. Denn Paraguay habe alle Abkommen zum Schutz der Indigenen unterzeichnet.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474ADB2D-9920-4491-BC6E-0489C1C5C2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50"/>
            <a:ext cx="4249738" cy="55451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DA58B7AC-AD94-46B6-9BB5-D4ED9255D08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3105150"/>
            <a:ext cx="4249736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71AA1147-D72B-4B2A-88E0-E61D3B27984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260350"/>
            <a:ext cx="4249737" cy="270033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hteck 2">
            <a:extLst>
              <a:ext uri="{FF2B5EF4-FFF2-40B4-BE49-F238E27FC236}">
                <a16:creationId xmlns="" xmlns:a16="http://schemas.microsoft.com/office/drawing/2014/main" id="{0B21BC1F-A90B-4E48-9F4C-2F0497657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63354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Lorenzo Villalba steht stolz vor seinen Bienen­stöcken. „Der Honig sichert unser Überleben.“ Im vergangenen Jahr verkaufte der Imker rund 100 Kilogramm.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D7A23476-33A4-4290-B6AF-99AC52B815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3105151"/>
            <a:ext cx="4249738" cy="27003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B5C17395-8055-4A52-88CB-1945ED6A14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4080" y="260350"/>
            <a:ext cx="4239095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7E8978EC-BC10-4B25-9C84-3AE9FE3FA8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4080" y="3105149"/>
            <a:ext cx="4249739" cy="270033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5109CA1C-B514-4648-8F63-A316FAA2280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467" y="260351"/>
            <a:ext cx="4239095" cy="2700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hteck 2">
            <a:extLst>
              <a:ext uri="{FF2B5EF4-FFF2-40B4-BE49-F238E27FC236}">
                <a16:creationId xmlns="" xmlns:a16="http://schemas.microsoft.com/office/drawing/2014/main" id="{563068AD-B9AE-4A21-A546-CEEABB73C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25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Berater von </a:t>
            </a:r>
            <a:r>
              <a:rPr lang="de-DE" b="0" dirty="0" err="1"/>
              <a:t>Oguasu</a:t>
            </a:r>
            <a:r>
              <a:rPr lang="de-DE" b="0" dirty="0"/>
              <a:t> haben den sechsfachen Vater geschult. Zudem bekam er die Grund-ausstattung gestellt. Vor Kurzem hat er seinen Bestand um zwei Bienenvölker erweitert. </a:t>
            </a:r>
            <a:endParaRPr lang="de-DE" altLang="de-DE" b="0" dirty="0"/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51332BC0-7D2A-41FC-A928-8A7DD33A13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260350"/>
            <a:ext cx="4249738" cy="555641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280F6E84-B872-45FD-967C-3FAEAE7E1C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50"/>
            <a:ext cx="4249738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hteck 2">
            <a:extLst>
              <a:ext uri="{FF2B5EF4-FFF2-40B4-BE49-F238E27FC236}">
                <a16:creationId xmlns="" xmlns:a16="http://schemas.microsoft.com/office/drawing/2014/main" id="{43746ECF-1C0C-4199-B1E4-0C80990DD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8151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„In Punta </a:t>
            </a:r>
            <a:r>
              <a:rPr lang="de-DE" b="0" dirty="0" err="1"/>
              <a:t>Porä</a:t>
            </a:r>
            <a:r>
              <a:rPr lang="de-DE" b="0" dirty="0"/>
              <a:t> gibt es heute kein mangelernährtes Kind mehr“, sagt Juan Carlos Duarte. Sein Einkommen reicht jetzt aus, um seine Kinder in die Schule zu schicken.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60C00439-0B54-4497-922B-801A741A8B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416" y="260350"/>
            <a:ext cx="4243147" cy="27003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CA4D8FA2-C414-48A1-9D7F-49CF83F2D0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416" y="3105150"/>
            <a:ext cx="4243147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9187A0CC-F3DF-4649-9DC0-9044D8A0117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6989" y="3105149"/>
            <a:ext cx="4268404" cy="270033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9A2F90BC-F2B8-4905-A948-85953DE3C1D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260350"/>
            <a:ext cx="4249738" cy="2700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hteck 2">
            <a:extLst>
              <a:ext uri="{FF2B5EF4-FFF2-40B4-BE49-F238E27FC236}">
                <a16:creationId xmlns="" xmlns:a16="http://schemas.microsoft.com/office/drawing/2014/main" id="{738A6DB2-221D-4865-8F92-895EBEA5B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27350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Am Lehrplan der Grundschule hat Juan Carlos Duarte mitgearbeitet. Hier lernen die Kinder neben Mathe und Spanisch auch die Sprache und Bräuche der </a:t>
            </a:r>
            <a:r>
              <a:rPr lang="de-DE" b="0" dirty="0" err="1"/>
              <a:t>Mbya</a:t>
            </a:r>
            <a:r>
              <a:rPr lang="de-DE" b="0" dirty="0"/>
              <a:t>-Guaraní.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06F25EAC-DBF8-43C1-8F0A-6B1AE6659F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47924" y="3105150"/>
            <a:ext cx="2052637" cy="269536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DAAB1D7E-AC51-4289-BAA9-B7897C79DD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50"/>
            <a:ext cx="4249737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F87C3742-2812-4690-85E3-7FC52A86639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3105150"/>
            <a:ext cx="2052638" cy="269536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D1B603C1-9D6A-47EA-A88D-D839208FDB5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260350"/>
            <a:ext cx="4249737" cy="554016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hteck 2">
            <a:extLst>
              <a:ext uri="{FF2B5EF4-FFF2-40B4-BE49-F238E27FC236}">
                <a16:creationId xmlns="" xmlns:a16="http://schemas.microsoft.com/office/drawing/2014/main" id="{7B767736-A299-4A8A-84AA-EF12120D0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09348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Nachdem sie zuvor ein Dutzend Küken bekommen haben, lernen die Familien in einem Workshop zur Hühnerhaltung, ihr eigenes Kraftfutter herzustellen.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5C43842E-F527-4245-A335-C7B2D589AE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3101983"/>
            <a:ext cx="4249130" cy="270350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D5629E2F-16FC-45B3-9EF7-C128B5D69F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4" y="3109394"/>
            <a:ext cx="4249130" cy="270350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A130F9FA-AEAE-4C65-B489-FEF111CEBA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6" y="274244"/>
            <a:ext cx="4249738" cy="269542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DB8CF9FF-A814-42A0-8410-021DA51867A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6076" y="274244"/>
            <a:ext cx="4231921" cy="268644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hteck 2">
            <a:extLst>
              <a:ext uri="{FF2B5EF4-FFF2-40B4-BE49-F238E27FC236}">
                <a16:creationId xmlns="" xmlns:a16="http://schemas.microsoft.com/office/drawing/2014/main" id="{08D3FDCF-A01A-48E3-98E1-673F53997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27350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„Wir haben großen Hunger erlebt, aber dank Oguasu geht es uns jetzt besser“, sagt </a:t>
            </a:r>
            <a:r>
              <a:rPr lang="de-DE" b="0" dirty="0" err="1"/>
              <a:t>Petrona</a:t>
            </a:r>
            <a:r>
              <a:rPr lang="de-DE" b="0" dirty="0"/>
              <a:t> Martínez und bereitet ein Huhn für die nächste Mahlzeit vor.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CEEC5CB3-D71B-4E73-B0FB-8116E5707D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865" y="260349"/>
            <a:ext cx="8632310" cy="554513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="" xmlns:a16="http://schemas.microsoft.com/office/drawing/2014/main" id="{3009C012-8511-4C6A-8D58-8F7A300D0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solidFill>
            <a:srgbClr val="D44907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de-DE" sz="1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083" name="Rechteck 16">
            <a:extLst>
              <a:ext uri="{FF2B5EF4-FFF2-40B4-BE49-F238E27FC236}">
                <a16:creationId xmlns="" xmlns:a16="http://schemas.microsoft.com/office/drawing/2014/main" id="{4922C7DE-E225-473A-BD55-BA612DD84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76250"/>
            <a:ext cx="8424862" cy="494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Sie sahen eine Präsentation zum Projekt</a:t>
            </a:r>
            <a:r>
              <a:rPr lang="de-DE" altLang="de-DE" b="0" dirty="0">
                <a:cs typeface="Arial" panose="020B0604020202020204" pitchFamily="34" charset="0"/>
              </a:rPr>
              <a:t> des Projektpartners </a:t>
            </a:r>
          </a:p>
          <a:p>
            <a:pPr eaLnBrk="1" hangingPunct="1">
              <a:lnSpc>
                <a:spcPts val="2000"/>
              </a:lnSpc>
            </a:pPr>
            <a:r>
              <a:rPr lang="de-DE" b="0" dirty="0" err="1"/>
              <a:t>Oguasu</a:t>
            </a:r>
            <a:r>
              <a:rPr lang="de-DE" b="0" dirty="0"/>
              <a:t> </a:t>
            </a:r>
            <a:r>
              <a:rPr lang="de-DE" altLang="de-DE" b="0" dirty="0"/>
              <a:t>aus Paraguay.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ahoma" panose="020B0604030504040204" pitchFamily="34" charset="0"/>
              </a:rPr>
              <a:t>Öko-Landbau schützt vor Armut </a:t>
            </a:r>
            <a:endParaRPr lang="de-DE" altLang="de-DE" dirty="0">
              <a:solidFill>
                <a:schemeClr val="bg1"/>
              </a:solidFill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Projektemagazin 2018/19</a:t>
            </a:r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Herausgeber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Brot für </a:t>
            </a:r>
            <a:r>
              <a:rPr lang="de-DE" altLang="de-DE" b="0"/>
              <a:t>die Welt</a:t>
            </a: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Caroline-Michaelis-Str. 1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10115 Berlin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Telefon 030 65211 1189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kontakt@brot-fuer-die-welt.de </a:t>
            </a:r>
          </a:p>
          <a:p>
            <a:r>
              <a:rPr lang="de-DE" altLang="de-DE" b="0" dirty="0">
                <a:cs typeface="Arial" panose="020B0604020202020204" pitchFamily="34" charset="0"/>
              </a:rPr>
              <a:t>www.brot-fuer-die-welt.de/projekte/</a:t>
            </a:r>
            <a:r>
              <a:rPr lang="de-DE" b="0" dirty="0"/>
              <a:t>paraguay-armut</a:t>
            </a:r>
          </a:p>
          <a:p>
            <a:pPr eaLnBrk="1" hangingPunct="1">
              <a:lnSpc>
                <a:spcPts val="2000"/>
              </a:lnSpc>
            </a:pPr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Redaktion </a:t>
            </a:r>
            <a:r>
              <a:rPr lang="de-DE" altLang="de-DE" b="0" dirty="0"/>
              <a:t>Thomas </a:t>
            </a:r>
            <a:r>
              <a:rPr lang="de-DE" altLang="de-DE" b="0" dirty="0" err="1"/>
              <a:t>Knödl</a:t>
            </a:r>
            <a:r>
              <a:rPr lang="de-DE" altLang="de-DE" b="0" dirty="0"/>
              <a:t>, Thorsten Lichtblau</a:t>
            </a:r>
            <a:r>
              <a:rPr lang="de-DE" altLang="de-DE" dirty="0"/>
              <a:t> </a:t>
            </a:r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Text </a:t>
            </a:r>
            <a:r>
              <a:rPr lang="de-DE" altLang="de-DE" b="0" dirty="0">
                <a:cs typeface="Times New Roman" panose="02020603050405020304" pitchFamily="18" charset="0"/>
              </a:rPr>
              <a:t>Constanze </a:t>
            </a:r>
            <a:r>
              <a:rPr lang="de-DE" altLang="de-DE" b="0" dirty="0" err="1">
                <a:cs typeface="Times New Roman" panose="02020603050405020304" pitchFamily="18" charset="0"/>
              </a:rPr>
              <a:t>Bandowski</a:t>
            </a:r>
            <a:endParaRPr lang="de-DE" altLang="de-DE" b="0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Fotos </a:t>
            </a:r>
            <a:r>
              <a:rPr lang="de-DE" altLang="de-DE" b="0" dirty="0">
                <a:cs typeface="Times New Roman" panose="02020603050405020304" pitchFamily="18" charset="0"/>
              </a:rPr>
              <a:t>Kathrin Harms</a:t>
            </a: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Gestaltung </a:t>
            </a:r>
            <a:r>
              <a:rPr lang="de-DE" altLang="de-DE" b="0" dirty="0"/>
              <a:t>Thomas </a:t>
            </a:r>
            <a:r>
              <a:rPr lang="de-DE" altLang="de-DE" b="0" dirty="0" err="1"/>
              <a:t>Knödl</a:t>
            </a:r>
            <a:r>
              <a:rPr lang="de-DE" altLang="de-DE" b="0" dirty="0"/>
              <a:t> 					     </a:t>
            </a:r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Berlin, Mai 2018</a:t>
            </a:r>
          </a:p>
        </p:txBody>
      </p:sp>
      <p:sp>
        <p:nvSpPr>
          <p:cNvPr id="46084" name="Rectangle 3">
            <a:extLst>
              <a:ext uri="{FF2B5EF4-FFF2-40B4-BE49-F238E27FC236}">
                <a16:creationId xmlns="" xmlns:a16="http://schemas.microsoft.com/office/drawing/2014/main" id="{58D29788-2BA4-464C-9FA1-60788570A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9263" y="2543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  <p:sp>
        <p:nvSpPr>
          <p:cNvPr id="46085" name="Rectangle 4">
            <a:extLst>
              <a:ext uri="{FF2B5EF4-FFF2-40B4-BE49-F238E27FC236}">
                <a16:creationId xmlns="" xmlns:a16="http://schemas.microsoft.com/office/drawing/2014/main" id="{F07A72C0-723D-4DAB-AC0C-D1D00F811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2376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FC8D15DB-4CED-41A4-BAFE-3FB73B0C1B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112" y="1268413"/>
            <a:ext cx="8649063" cy="4413297"/>
          </a:xfrm>
          <a:prstGeom prst="rect">
            <a:avLst/>
          </a:prstGeom>
        </p:spPr>
      </p:pic>
      <p:sp>
        <p:nvSpPr>
          <p:cNvPr id="7170" name="Rectangle 36">
            <a:extLst>
              <a:ext uri="{FF2B5EF4-FFF2-40B4-BE49-F238E27FC236}">
                <a16:creationId xmlns="" xmlns:a16="http://schemas.microsoft.com/office/drawing/2014/main" id="{7CD3E717-62F9-4B48-984E-AFFDEBF99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47675"/>
            <a:ext cx="59769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3600" dirty="0">
                <a:cs typeface="Tahoma" panose="020B0604030504040204" pitchFamily="34" charset="0"/>
              </a:rPr>
              <a:t>Paraguay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="" xmlns:a16="http://schemas.microsoft.com/office/drawing/2014/main" id="{9FA5CA31-1351-4833-94CE-997893ECB6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369" y="1269884"/>
            <a:ext cx="8650800" cy="4413297"/>
          </a:xfrm>
          <a:prstGeom prst="rect">
            <a:avLst/>
          </a:prstGeom>
        </p:spPr>
      </p:pic>
      <p:sp>
        <p:nvSpPr>
          <p:cNvPr id="3076" name="Rechteck 11">
            <a:extLst>
              <a:ext uri="{FF2B5EF4-FFF2-40B4-BE49-F238E27FC236}">
                <a16:creationId xmlns="" xmlns:a16="http://schemas.microsoft.com/office/drawing/2014/main" id="{681E4430-5399-4803-BE9E-317FECA73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6770" y="3965518"/>
            <a:ext cx="9252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1200" dirty="0"/>
              <a:t>Paraguay</a:t>
            </a:r>
            <a:endParaRPr lang="de-DE" altLang="de-DE" sz="1200" dirty="0">
              <a:latin typeface="Tahoma" panose="020B0604030504040204" pitchFamily="34" charset="0"/>
            </a:endParaRPr>
          </a:p>
        </p:txBody>
      </p:sp>
      <p:sp>
        <p:nvSpPr>
          <p:cNvPr id="14" name="Rectangle 36">
            <a:extLst>
              <a:ext uri="{FF2B5EF4-FFF2-40B4-BE49-F238E27FC236}">
                <a16:creationId xmlns="" xmlns:a16="http://schemas.microsoft.com/office/drawing/2014/main" id="{968171E0-AAA3-4E81-88E4-256F29F42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284511"/>
            <a:ext cx="8642350" cy="437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de-DE" altLang="de-DE" sz="1200" dirty="0"/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	Paraguay	Deutschland</a:t>
            </a:r>
          </a:p>
          <a:p>
            <a:pPr eaLnBrk="1" hangingPunct="1">
              <a:lnSpc>
                <a:spcPct val="120000"/>
              </a:lnSpc>
            </a:pPr>
            <a:endParaRPr lang="de-DE" altLang="de-DE" sz="1200" dirty="0"/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Fläche in km²</a:t>
            </a:r>
            <a:r>
              <a:rPr lang="de-DE" altLang="de-DE" sz="1200" b="0" dirty="0"/>
              <a:t>	406.752	357.022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Bevölkerung in Millionen </a:t>
            </a:r>
            <a:r>
              <a:rPr lang="de-DE" altLang="de-DE" sz="1200" b="0" dirty="0"/>
              <a:t>	6,9	80,6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Bevölkerungsdichte in Einwohner/km²	</a:t>
            </a:r>
            <a:r>
              <a:rPr lang="de-DE" altLang="de-DE" sz="1200" b="0" dirty="0"/>
              <a:t>17	226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Säuglingssterblichkeit in %	</a:t>
            </a:r>
            <a:r>
              <a:rPr lang="de-DE" altLang="de-DE" sz="1200" b="0" dirty="0"/>
              <a:t>1,8	0,3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Lebenserwartung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b="0" dirty="0"/>
              <a:t>Männer	75	79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b="0" dirty="0"/>
              <a:t>Frauen	80	83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Analphabetenrate in % 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b="0" dirty="0"/>
              <a:t>Männer	4	&lt; 1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b="0" dirty="0"/>
              <a:t>Frauen	6	&lt; 1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Bruttoinlandsprodukt in Dollar/Kopf</a:t>
            </a:r>
            <a:r>
              <a:rPr lang="de-DE" altLang="de-DE" sz="1200" b="0" dirty="0"/>
              <a:t>	9.800	50.200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800" b="0" dirty="0"/>
              <a:t> </a:t>
            </a:r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r>
              <a:rPr lang="de-DE" altLang="de-DE" sz="800" b="0" dirty="0"/>
              <a:t>Quelle: CIA World </a:t>
            </a:r>
            <a:r>
              <a:rPr lang="de-DE" altLang="de-DE" sz="800" b="0" dirty="0" err="1"/>
              <a:t>Factbook</a:t>
            </a:r>
            <a:r>
              <a:rPr lang="de-DE" altLang="de-DE" sz="800" b="0" dirty="0"/>
              <a:t> (2018)</a:t>
            </a:r>
            <a:r>
              <a:rPr lang="de-DE" altLang="de-DE" sz="800" dirty="0"/>
              <a:t> </a:t>
            </a:r>
          </a:p>
        </p:txBody>
      </p:sp>
      <p:sp>
        <p:nvSpPr>
          <p:cNvPr id="13" name="Freihandform: Form 12">
            <a:extLst>
              <a:ext uri="{FF2B5EF4-FFF2-40B4-BE49-F238E27FC236}">
                <a16:creationId xmlns="" xmlns:a16="http://schemas.microsoft.com/office/drawing/2014/main" id="{53A1D925-BA89-4C16-9F13-450A6A54716A}"/>
              </a:ext>
            </a:extLst>
          </p:cNvPr>
          <p:cNvSpPr/>
          <p:nvPr/>
        </p:nvSpPr>
        <p:spPr>
          <a:xfrm>
            <a:off x="2852738" y="3993356"/>
            <a:ext cx="228789" cy="240507"/>
          </a:xfrm>
          <a:custGeom>
            <a:avLst/>
            <a:gdLst>
              <a:gd name="connsiteX0" fmla="*/ 4762 w 228789"/>
              <a:gd name="connsiteY0" fmla="*/ 78582 h 240507"/>
              <a:gd name="connsiteX1" fmla="*/ 7143 w 228789"/>
              <a:gd name="connsiteY1" fmla="*/ 28575 h 240507"/>
              <a:gd name="connsiteX2" fmla="*/ 9525 w 228789"/>
              <a:gd name="connsiteY2" fmla="*/ 21432 h 240507"/>
              <a:gd name="connsiteX3" fmla="*/ 16668 w 228789"/>
              <a:gd name="connsiteY3" fmla="*/ 16669 h 240507"/>
              <a:gd name="connsiteX4" fmla="*/ 30956 w 228789"/>
              <a:gd name="connsiteY4" fmla="*/ 11907 h 240507"/>
              <a:gd name="connsiteX5" fmla="*/ 47625 w 228789"/>
              <a:gd name="connsiteY5" fmla="*/ 2382 h 240507"/>
              <a:gd name="connsiteX6" fmla="*/ 54768 w 228789"/>
              <a:gd name="connsiteY6" fmla="*/ 0 h 240507"/>
              <a:gd name="connsiteX7" fmla="*/ 102393 w 228789"/>
              <a:gd name="connsiteY7" fmla="*/ 2382 h 240507"/>
              <a:gd name="connsiteX8" fmla="*/ 109537 w 228789"/>
              <a:gd name="connsiteY8" fmla="*/ 4763 h 240507"/>
              <a:gd name="connsiteX9" fmla="*/ 111918 w 228789"/>
              <a:gd name="connsiteY9" fmla="*/ 11907 h 240507"/>
              <a:gd name="connsiteX10" fmla="*/ 121443 w 228789"/>
              <a:gd name="connsiteY10" fmla="*/ 26194 h 240507"/>
              <a:gd name="connsiteX11" fmla="*/ 126206 w 228789"/>
              <a:gd name="connsiteY11" fmla="*/ 40482 h 240507"/>
              <a:gd name="connsiteX12" fmla="*/ 128587 w 228789"/>
              <a:gd name="connsiteY12" fmla="*/ 47625 h 240507"/>
              <a:gd name="connsiteX13" fmla="*/ 130968 w 228789"/>
              <a:gd name="connsiteY13" fmla="*/ 71438 h 240507"/>
              <a:gd name="connsiteX14" fmla="*/ 135731 w 228789"/>
              <a:gd name="connsiteY14" fmla="*/ 85725 h 240507"/>
              <a:gd name="connsiteX15" fmla="*/ 171450 w 228789"/>
              <a:gd name="connsiteY15" fmla="*/ 85725 h 240507"/>
              <a:gd name="connsiteX16" fmla="*/ 178593 w 228789"/>
              <a:gd name="connsiteY16" fmla="*/ 90488 h 240507"/>
              <a:gd name="connsiteX17" fmla="*/ 183356 w 228789"/>
              <a:gd name="connsiteY17" fmla="*/ 109538 h 240507"/>
              <a:gd name="connsiteX18" fmla="*/ 188118 w 228789"/>
              <a:gd name="connsiteY18" fmla="*/ 123825 h 240507"/>
              <a:gd name="connsiteX19" fmla="*/ 214312 w 228789"/>
              <a:gd name="connsiteY19" fmla="*/ 130969 h 240507"/>
              <a:gd name="connsiteX20" fmla="*/ 219075 w 228789"/>
              <a:gd name="connsiteY20" fmla="*/ 207169 h 240507"/>
              <a:gd name="connsiteX21" fmla="*/ 207168 w 228789"/>
              <a:gd name="connsiteY21" fmla="*/ 221457 h 240507"/>
              <a:gd name="connsiteX22" fmla="*/ 192881 w 228789"/>
              <a:gd name="connsiteY22" fmla="*/ 230982 h 240507"/>
              <a:gd name="connsiteX23" fmla="*/ 178593 w 228789"/>
              <a:gd name="connsiteY23" fmla="*/ 238125 h 240507"/>
              <a:gd name="connsiteX24" fmla="*/ 159543 w 228789"/>
              <a:gd name="connsiteY24" fmla="*/ 240507 h 240507"/>
              <a:gd name="connsiteX25" fmla="*/ 128587 w 228789"/>
              <a:gd name="connsiteY25" fmla="*/ 238125 h 240507"/>
              <a:gd name="connsiteX26" fmla="*/ 107156 w 228789"/>
              <a:gd name="connsiteY26" fmla="*/ 230982 h 240507"/>
              <a:gd name="connsiteX27" fmla="*/ 114300 w 228789"/>
              <a:gd name="connsiteY27" fmla="*/ 204788 h 240507"/>
              <a:gd name="connsiteX28" fmla="*/ 121443 w 228789"/>
              <a:gd name="connsiteY28" fmla="*/ 200025 h 240507"/>
              <a:gd name="connsiteX29" fmla="*/ 123825 w 228789"/>
              <a:gd name="connsiteY29" fmla="*/ 176213 h 240507"/>
              <a:gd name="connsiteX30" fmla="*/ 116681 w 228789"/>
              <a:gd name="connsiteY30" fmla="*/ 169069 h 240507"/>
              <a:gd name="connsiteX31" fmla="*/ 102393 w 228789"/>
              <a:gd name="connsiteY31" fmla="*/ 164307 h 240507"/>
              <a:gd name="connsiteX32" fmla="*/ 97631 w 228789"/>
              <a:gd name="connsiteY32" fmla="*/ 157163 h 240507"/>
              <a:gd name="connsiteX33" fmla="*/ 71437 w 228789"/>
              <a:gd name="connsiteY33" fmla="*/ 150019 h 240507"/>
              <a:gd name="connsiteX34" fmla="*/ 57150 w 228789"/>
              <a:gd name="connsiteY34" fmla="*/ 145257 h 240507"/>
              <a:gd name="connsiteX35" fmla="*/ 50006 w 228789"/>
              <a:gd name="connsiteY35" fmla="*/ 142875 h 240507"/>
              <a:gd name="connsiteX36" fmla="*/ 35718 w 228789"/>
              <a:gd name="connsiteY36" fmla="*/ 121444 h 240507"/>
              <a:gd name="connsiteX37" fmla="*/ 30956 w 228789"/>
              <a:gd name="connsiteY37" fmla="*/ 114300 h 240507"/>
              <a:gd name="connsiteX38" fmla="*/ 16668 w 228789"/>
              <a:gd name="connsiteY38" fmla="*/ 107157 h 240507"/>
              <a:gd name="connsiteX39" fmla="*/ 11906 w 228789"/>
              <a:gd name="connsiteY39" fmla="*/ 100013 h 240507"/>
              <a:gd name="connsiteX40" fmla="*/ 7143 w 228789"/>
              <a:gd name="connsiteY40" fmla="*/ 85725 h 240507"/>
              <a:gd name="connsiteX41" fmla="*/ 0 w 228789"/>
              <a:gd name="connsiteY41" fmla="*/ 80963 h 240507"/>
              <a:gd name="connsiteX42" fmla="*/ 4762 w 228789"/>
              <a:gd name="connsiteY42" fmla="*/ 78582 h 240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28789" h="240507">
                <a:moveTo>
                  <a:pt x="4762" y="78582"/>
                </a:moveTo>
                <a:cubicBezTo>
                  <a:pt x="5556" y="61913"/>
                  <a:pt x="5757" y="45205"/>
                  <a:pt x="7143" y="28575"/>
                </a:cubicBezTo>
                <a:cubicBezTo>
                  <a:pt x="7351" y="26074"/>
                  <a:pt x="7957" y="23392"/>
                  <a:pt x="9525" y="21432"/>
                </a:cubicBezTo>
                <a:cubicBezTo>
                  <a:pt x="11313" y="19197"/>
                  <a:pt x="14053" y="17831"/>
                  <a:pt x="16668" y="16669"/>
                </a:cubicBezTo>
                <a:cubicBezTo>
                  <a:pt x="21256" y="14630"/>
                  <a:pt x="30956" y="11907"/>
                  <a:pt x="30956" y="11907"/>
                </a:cubicBezTo>
                <a:cubicBezTo>
                  <a:pt x="38134" y="7121"/>
                  <a:pt x="39161" y="6010"/>
                  <a:pt x="47625" y="2382"/>
                </a:cubicBezTo>
                <a:cubicBezTo>
                  <a:pt x="49932" y="1393"/>
                  <a:pt x="52387" y="794"/>
                  <a:pt x="54768" y="0"/>
                </a:cubicBezTo>
                <a:cubicBezTo>
                  <a:pt x="70643" y="794"/>
                  <a:pt x="86558" y="1005"/>
                  <a:pt x="102393" y="2382"/>
                </a:cubicBezTo>
                <a:cubicBezTo>
                  <a:pt x="104894" y="2599"/>
                  <a:pt x="107762" y="2988"/>
                  <a:pt x="109537" y="4763"/>
                </a:cubicBezTo>
                <a:cubicBezTo>
                  <a:pt x="111312" y="6538"/>
                  <a:pt x="110699" y="9713"/>
                  <a:pt x="111918" y="11907"/>
                </a:cubicBezTo>
                <a:cubicBezTo>
                  <a:pt x="114698" y="16910"/>
                  <a:pt x="119633" y="20764"/>
                  <a:pt x="121443" y="26194"/>
                </a:cubicBezTo>
                <a:lnTo>
                  <a:pt x="126206" y="40482"/>
                </a:lnTo>
                <a:lnTo>
                  <a:pt x="128587" y="47625"/>
                </a:lnTo>
                <a:cubicBezTo>
                  <a:pt x="129381" y="55563"/>
                  <a:pt x="129498" y="63597"/>
                  <a:pt x="130968" y="71438"/>
                </a:cubicBezTo>
                <a:cubicBezTo>
                  <a:pt x="131893" y="76372"/>
                  <a:pt x="135731" y="85725"/>
                  <a:pt x="135731" y="85725"/>
                </a:cubicBezTo>
                <a:cubicBezTo>
                  <a:pt x="151171" y="82637"/>
                  <a:pt x="152063" y="81251"/>
                  <a:pt x="171450" y="85725"/>
                </a:cubicBezTo>
                <a:cubicBezTo>
                  <a:pt x="174238" y="86369"/>
                  <a:pt x="176212" y="88900"/>
                  <a:pt x="178593" y="90488"/>
                </a:cubicBezTo>
                <a:cubicBezTo>
                  <a:pt x="180181" y="96838"/>
                  <a:pt x="181286" y="103328"/>
                  <a:pt x="183356" y="109538"/>
                </a:cubicBezTo>
                <a:cubicBezTo>
                  <a:pt x="184943" y="114300"/>
                  <a:pt x="183356" y="122237"/>
                  <a:pt x="188118" y="123825"/>
                </a:cubicBezTo>
                <a:cubicBezTo>
                  <a:pt x="206246" y="129868"/>
                  <a:pt x="197483" y="127604"/>
                  <a:pt x="214312" y="130969"/>
                </a:cubicBezTo>
                <a:cubicBezTo>
                  <a:pt x="241061" y="148803"/>
                  <a:pt x="223374" y="134087"/>
                  <a:pt x="219075" y="207169"/>
                </a:cubicBezTo>
                <a:cubicBezTo>
                  <a:pt x="218333" y="219785"/>
                  <a:pt x="216907" y="215613"/>
                  <a:pt x="207168" y="221457"/>
                </a:cubicBezTo>
                <a:cubicBezTo>
                  <a:pt x="202260" y="224402"/>
                  <a:pt x="197643" y="227807"/>
                  <a:pt x="192881" y="230982"/>
                </a:cubicBezTo>
                <a:cubicBezTo>
                  <a:pt x="187161" y="234795"/>
                  <a:pt x="185371" y="236893"/>
                  <a:pt x="178593" y="238125"/>
                </a:cubicBezTo>
                <a:cubicBezTo>
                  <a:pt x="172297" y="239270"/>
                  <a:pt x="165893" y="239713"/>
                  <a:pt x="159543" y="240507"/>
                </a:cubicBezTo>
                <a:cubicBezTo>
                  <a:pt x="149224" y="239713"/>
                  <a:pt x="138769" y="239976"/>
                  <a:pt x="128587" y="238125"/>
                </a:cubicBezTo>
                <a:cubicBezTo>
                  <a:pt x="121178" y="236778"/>
                  <a:pt x="107156" y="230982"/>
                  <a:pt x="107156" y="230982"/>
                </a:cubicBezTo>
                <a:cubicBezTo>
                  <a:pt x="108454" y="221898"/>
                  <a:pt x="108029" y="212313"/>
                  <a:pt x="114300" y="204788"/>
                </a:cubicBezTo>
                <a:cubicBezTo>
                  <a:pt x="116132" y="202589"/>
                  <a:pt x="119062" y="201613"/>
                  <a:pt x="121443" y="200025"/>
                </a:cubicBezTo>
                <a:cubicBezTo>
                  <a:pt x="124626" y="190478"/>
                  <a:pt x="129128" y="185494"/>
                  <a:pt x="123825" y="176213"/>
                </a:cubicBezTo>
                <a:cubicBezTo>
                  <a:pt x="122154" y="173289"/>
                  <a:pt x="119625" y="170704"/>
                  <a:pt x="116681" y="169069"/>
                </a:cubicBezTo>
                <a:cubicBezTo>
                  <a:pt x="112292" y="166631"/>
                  <a:pt x="102393" y="164307"/>
                  <a:pt x="102393" y="164307"/>
                </a:cubicBezTo>
                <a:cubicBezTo>
                  <a:pt x="100806" y="161926"/>
                  <a:pt x="100058" y="158680"/>
                  <a:pt x="97631" y="157163"/>
                </a:cubicBezTo>
                <a:cubicBezTo>
                  <a:pt x="90202" y="152519"/>
                  <a:pt x="79641" y="152256"/>
                  <a:pt x="71437" y="150019"/>
                </a:cubicBezTo>
                <a:cubicBezTo>
                  <a:pt x="66594" y="148698"/>
                  <a:pt x="61912" y="146844"/>
                  <a:pt x="57150" y="145257"/>
                </a:cubicBezTo>
                <a:lnTo>
                  <a:pt x="50006" y="142875"/>
                </a:lnTo>
                <a:lnTo>
                  <a:pt x="35718" y="121444"/>
                </a:lnTo>
                <a:cubicBezTo>
                  <a:pt x="34131" y="119063"/>
                  <a:pt x="33671" y="115205"/>
                  <a:pt x="30956" y="114300"/>
                </a:cubicBezTo>
                <a:cubicBezTo>
                  <a:pt x="21097" y="111014"/>
                  <a:pt x="25901" y="113311"/>
                  <a:pt x="16668" y="107157"/>
                </a:cubicBezTo>
                <a:cubicBezTo>
                  <a:pt x="15081" y="104776"/>
                  <a:pt x="13068" y="102628"/>
                  <a:pt x="11906" y="100013"/>
                </a:cubicBezTo>
                <a:cubicBezTo>
                  <a:pt x="9867" y="95425"/>
                  <a:pt x="11320" y="88510"/>
                  <a:pt x="7143" y="85725"/>
                </a:cubicBezTo>
                <a:lnTo>
                  <a:pt x="0" y="80963"/>
                </a:lnTo>
                <a:lnTo>
                  <a:pt x="4762" y="78582"/>
                </a:lnTo>
                <a:close/>
              </a:path>
            </a:pathLst>
          </a:custGeom>
          <a:solidFill>
            <a:srgbClr val="FAB4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" name="Gerader Verbinder 10">
            <a:extLst>
              <a:ext uri="{FF2B5EF4-FFF2-40B4-BE49-F238E27FC236}">
                <a16:creationId xmlns="" xmlns:a16="http://schemas.microsoft.com/office/drawing/2014/main" id="{E7B635E4-C5A4-462D-8781-1465BE394128}"/>
              </a:ext>
            </a:extLst>
          </p:cNvPr>
          <p:cNvCxnSpPr>
            <a:cxnSpLocks/>
          </p:cNvCxnSpPr>
          <p:nvPr/>
        </p:nvCxnSpPr>
        <p:spPr>
          <a:xfrm>
            <a:off x="2967132" y="4113609"/>
            <a:ext cx="54034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255D50AE-3FA4-4AAC-97C8-BCAD25822E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4" y="260350"/>
            <a:ext cx="8642351" cy="5545138"/>
          </a:xfrm>
          <a:prstGeom prst="rect">
            <a:avLst/>
          </a:prstGeom>
        </p:spPr>
      </p:pic>
      <p:sp>
        <p:nvSpPr>
          <p:cNvPr id="47107" name="Rechteck 5">
            <a:extLst>
              <a:ext uri="{FF2B5EF4-FFF2-40B4-BE49-F238E27FC236}">
                <a16:creationId xmlns="" xmlns:a16="http://schemas.microsoft.com/office/drawing/2014/main" id="{23DF8E4A-19C3-41EF-AA33-E4ABD84CD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075" y="4385977"/>
            <a:ext cx="59404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2500" b="0" dirty="0">
                <a:solidFill>
                  <a:schemeClr val="accent3"/>
                </a:solidFill>
              </a:rPr>
              <a:t>Bank für Kirche und Diakonie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de-DE" altLang="de-DE" sz="2500" b="0" dirty="0">
                <a:solidFill>
                  <a:schemeClr val="accent3"/>
                </a:solidFill>
              </a:rPr>
              <a:t>IBAN: DE10 1006 1006 0500 5005 00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de-DE" altLang="de-DE" sz="2500" b="0" dirty="0">
                <a:solidFill>
                  <a:schemeClr val="accent3"/>
                </a:solidFill>
              </a:rPr>
              <a:t>BIC: GENODED1KDB</a:t>
            </a:r>
          </a:p>
        </p:txBody>
      </p:sp>
      <p:sp>
        <p:nvSpPr>
          <p:cNvPr id="47108" name="Rectangle 8">
            <a:extLst>
              <a:ext uri="{FF2B5EF4-FFF2-40B4-BE49-F238E27FC236}">
                <a16:creationId xmlns="" xmlns:a16="http://schemas.microsoft.com/office/drawing/2014/main" id="{C268FC0F-2711-4F56-B37A-062F90AE0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1318" y="3645024"/>
            <a:ext cx="4213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4000" dirty="0">
                <a:solidFill>
                  <a:schemeClr val="accent3"/>
                </a:solidFill>
              </a:rPr>
              <a:t>Spendenkonto</a:t>
            </a:r>
          </a:p>
        </p:txBody>
      </p:sp>
    </p:spTree>
    <p:extLst>
      <p:ext uri="{BB962C8B-B14F-4D97-AF65-F5344CB8AC3E}">
        <p14:creationId xmlns:p14="http://schemas.microsoft.com/office/powerpoint/2010/main" val="5189975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hteck 2">
            <a:extLst>
              <a:ext uri="{FF2B5EF4-FFF2-40B4-BE49-F238E27FC236}">
                <a16:creationId xmlns="" xmlns:a16="http://schemas.microsoft.com/office/drawing/2014/main" id="{F7027271-0484-4BB4-846E-32BD90D2C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895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Rund 100.ooo Indigene leben heute noch in Paraguay. Doch ihnen wird zunehmend die Lebensgrundlage entzogen: Immer mehr Wälder fallen dem Sojaanbau zum Opfer.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4E0D5F13-F63D-449C-8936-5E19A4F555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937" y="260350"/>
            <a:ext cx="4241625" cy="27003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39FDB354-DA37-4581-9E0A-69A971D78C7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937" y="3105150"/>
            <a:ext cx="4241627" cy="270527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31A2E5B7-ADA5-463F-A29D-29AF3A81ED8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3105150"/>
            <a:ext cx="4260646" cy="270033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7B02A93B-33AD-4F1B-B72C-3E95DFD0061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7870" y="260350"/>
            <a:ext cx="4241625" cy="2700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=""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698547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Die Organisation Oguasu hilft den Menschen dabei, ihre Lebensbedingungen zu verbessern. So erhalten sie Schulungen in nachhaltiger Landwirtschaft.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B9B57988-6118-476B-BE5F-0A16DB3A98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9" y="260350"/>
            <a:ext cx="4249736" cy="554532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9B71486F-30CA-4BA4-B839-736E8F36FA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6" y="3105150"/>
            <a:ext cx="4249736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87F9CA14-6209-41F1-B6FE-071D5952580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50825" y="260350"/>
            <a:ext cx="4249738" cy="270641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hteck 2">
            <a:extLst>
              <a:ext uri="{FF2B5EF4-FFF2-40B4-BE49-F238E27FC236}">
                <a16:creationId xmlns="" xmlns:a16="http://schemas.microsoft.com/office/drawing/2014/main" id="{242B2A5A-2D11-4DF4-B462-FE070F39A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691346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 err="1"/>
              <a:t>Petrona</a:t>
            </a:r>
            <a:r>
              <a:rPr lang="de-DE" b="0" dirty="0"/>
              <a:t> Martínez ist am Morgen früh auf den Beinen. Während ihre Kinder noch schlafen, melkt die 36-jährige Bäuerin bereits die Milch für das Frühstück.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D184028E-BEC0-49E8-8AF0-3E3EE6ADB5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7" y="3105150"/>
            <a:ext cx="4256992" cy="27003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0494A58F-1979-4516-8853-688DDF6E62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260350"/>
            <a:ext cx="4256992" cy="269922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A2D4E065-2051-4FE3-ABC1-24983274B4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3" y="260350"/>
            <a:ext cx="4249739" cy="554532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hteck 2">
            <a:extLst>
              <a:ext uri="{FF2B5EF4-FFF2-40B4-BE49-F238E27FC236}">
                <a16:creationId xmlns="" xmlns:a16="http://schemas.microsoft.com/office/drawing/2014/main" id="{1F1B9265-4FBF-4D78-B232-4B6F5ACDA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81515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b="0" dirty="0"/>
              <a:t>„Seitdem wir unsere Kuh haben, geht es richtig bergauf“, sagt </a:t>
            </a:r>
            <a:r>
              <a:rPr lang="de-DE" b="0" dirty="0" err="1"/>
              <a:t>Petrona</a:t>
            </a:r>
            <a:r>
              <a:rPr lang="de-DE" b="0" dirty="0"/>
              <a:t> Martínez.</a:t>
            </a:r>
          </a:p>
          <a:p>
            <a:pPr eaLnBrk="1" hangingPunct="1">
              <a:lnSpc>
                <a:spcPct val="110000"/>
              </a:lnSpc>
            </a:pPr>
            <a:r>
              <a:rPr lang="de-DE" b="0" dirty="0"/>
              <a:t>Vor sechs Jahren erhielt sie das Tier von </a:t>
            </a:r>
            <a:r>
              <a:rPr lang="de-DE" b="0" dirty="0" err="1"/>
              <a:t>Oguasu</a:t>
            </a:r>
            <a:r>
              <a:rPr lang="de-DE" b="0" dirty="0"/>
              <a:t>. </a:t>
            </a:r>
            <a:endParaRPr lang="de-DE" altLang="de-DE" b="0" dirty="0"/>
          </a:p>
        </p:txBody>
      </p:sp>
      <p:sp>
        <p:nvSpPr>
          <p:cNvPr id="15363" name="Grafik 3">
            <a:extLst>
              <a:ext uri="{FF2B5EF4-FFF2-40B4-BE49-F238E27FC236}">
                <a16:creationId xmlns="" xmlns:a16="http://schemas.microsoft.com/office/drawing/2014/main" id="{6013A331-3A1F-4F68-8389-3732BDFED732}"/>
              </a:ext>
            </a:extLst>
          </p:cNvPr>
          <p:cNvSpPr>
            <a:spLocks noChangeAspect="1"/>
          </p:cNvSpPr>
          <p:nvPr/>
        </p:nvSpPr>
        <p:spPr bwMode="auto">
          <a:xfrm>
            <a:off x="4643438" y="3105150"/>
            <a:ext cx="427990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15364" name="Grafik 4">
            <a:extLst>
              <a:ext uri="{FF2B5EF4-FFF2-40B4-BE49-F238E27FC236}">
                <a16:creationId xmlns="" xmlns:a16="http://schemas.microsoft.com/office/drawing/2014/main" id="{CC93F7CA-D3F0-4148-B5B1-6207F3390D62}"/>
              </a:ext>
            </a:extLst>
          </p:cNvPr>
          <p:cNvSpPr>
            <a:spLocks noChangeAspect="1"/>
          </p:cNvSpPr>
          <p:nvPr/>
        </p:nvSpPr>
        <p:spPr bwMode="auto">
          <a:xfrm>
            <a:off x="261938" y="260350"/>
            <a:ext cx="4238625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A6FA4E3B-0B9E-42FD-B62C-0F879C7E76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938" y="260350"/>
            <a:ext cx="8631237" cy="554055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hteck 3">
            <a:extLst>
              <a:ext uri="{FF2B5EF4-FFF2-40B4-BE49-F238E27FC236}">
                <a16:creationId xmlns="" xmlns:a16="http://schemas.microsoft.com/office/drawing/2014/main" id="{20363B5B-ED0D-4B3B-A755-E926373C0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4895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Zuvor hatte sie gelernt, Gemüse und andere Feldfrüchte anzubauen. Sie weiß, wie sie die Ernte lagern muss und hat Silos zur Aufbewahrung des Saatguts bekommen.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8C8D1AB5-7C51-4DFD-9C57-927062A39B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4" y="260348"/>
            <a:ext cx="4249737" cy="270033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C93E5CDF-62FF-4FF0-B40B-EAFC924BAF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7" y="260349"/>
            <a:ext cx="4249737" cy="270033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89E540FF-EB4F-4411-8A65-EA0CB8A6005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3105149"/>
            <a:ext cx="4248150" cy="270033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319AF6A9-99DC-4260-98D6-2D3615A41C0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1755" y="3113670"/>
            <a:ext cx="2044320" cy="269181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="" xmlns:a16="http://schemas.microsoft.com/office/drawing/2014/main" id="{1278878C-4F70-407D-AF29-7C82EEA9D77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8855" y="3113670"/>
            <a:ext cx="2044320" cy="269255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5">
            <a:extLst>
              <a:ext uri="{FF2B5EF4-FFF2-40B4-BE49-F238E27FC236}">
                <a16:creationId xmlns="" xmlns:a16="http://schemas.microsoft.com/office/drawing/2014/main" id="{08D9AFF3-AF21-49F9-A29A-C2D051BD2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4400" b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9459" name="Rechteck 2">
            <a:extLst>
              <a:ext uri="{FF2B5EF4-FFF2-40B4-BE49-F238E27FC236}">
                <a16:creationId xmlns="" xmlns:a16="http://schemas.microsoft.com/office/drawing/2014/main" id="{388F461C-DA00-491B-BB60-FD6271D11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89527" cy="125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Ihr Mann, Juan Carlos Duarte, unterhält zwölf Bienenstöcke. Den Honig verkauft er über </a:t>
            </a:r>
            <a:r>
              <a:rPr lang="de-DE" b="0" dirty="0" err="1"/>
              <a:t>Oguasu</a:t>
            </a:r>
            <a:r>
              <a:rPr lang="de-DE" b="0" dirty="0"/>
              <a:t> an die Endverbraucher. „So erzielen wir bessere Preise“, sagt seine Frau.</a:t>
            </a:r>
            <a:endParaRPr lang="de-DE" altLang="de-DE" b="0" dirty="0"/>
          </a:p>
          <a:p>
            <a:endParaRPr lang="de-DE" b="0" dirty="0"/>
          </a:p>
          <a:p>
            <a:endParaRPr lang="de-DE" altLang="de-DE" b="0" dirty="0"/>
          </a:p>
          <a:p>
            <a:pPr eaLnBrk="1" hangingPunct="1">
              <a:lnSpc>
                <a:spcPct val="110000"/>
              </a:lnSpc>
            </a:pPr>
            <a:endParaRPr lang="de-DE" alt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731FCE50-CD54-47B2-97E1-F0540398A1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383" y="260350"/>
            <a:ext cx="4249736" cy="55451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D978181B-85B4-47A4-9305-C79A712E54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9119" y="267334"/>
            <a:ext cx="4249736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hteck 2">
            <a:extLst>
              <a:ext uri="{FF2B5EF4-FFF2-40B4-BE49-F238E27FC236}">
                <a16:creationId xmlns="" xmlns:a16="http://schemas.microsoft.com/office/drawing/2014/main" id="{9A99BB36-6687-455D-A0A2-C8CA582D2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895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Wie alle hier in Punta </a:t>
            </a:r>
            <a:r>
              <a:rPr lang="de-DE" b="0" dirty="0" err="1"/>
              <a:t>Porä</a:t>
            </a:r>
            <a:r>
              <a:rPr lang="de-DE" b="0" dirty="0"/>
              <a:t> gehört er der Volksgruppe der </a:t>
            </a:r>
            <a:r>
              <a:rPr lang="de-DE" b="0" dirty="0" err="1"/>
              <a:t>Mbya</a:t>
            </a:r>
            <a:r>
              <a:rPr lang="de-DE" b="0" dirty="0"/>
              <a:t>-Guaraní an. Früher fing er Fische, sammelte Früchte und Honig im Wald. Doch dann kamen die Bulldozer.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9E361810-A8C6-401E-9B3A-176029B584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61887" y="260161"/>
            <a:ext cx="4249737" cy="270052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63FA41DB-1E95-4955-B182-45B4CE8BED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0655" y="260161"/>
            <a:ext cx="4249737" cy="554532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80A60E23-E285-4980-B630-2458698C403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886" y="3104961"/>
            <a:ext cx="4249738" cy="271772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527</Words>
  <Application>Microsoft Office PowerPoint</Application>
  <PresentationFormat>Bildschirmpräsentation (4:3)</PresentationFormat>
  <Paragraphs>88</Paragraphs>
  <Slides>20</Slides>
  <Notes>20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1_Standarddesign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PPP - Auf Fels gebaut</dc:title>
  <dc:creator>BfdW</dc:creator>
  <cp:lastModifiedBy>thorsten.lichtblau</cp:lastModifiedBy>
  <cp:revision>900</cp:revision>
  <dcterms:created xsi:type="dcterms:W3CDTF">2005-03-02T11:53:12Z</dcterms:created>
  <dcterms:modified xsi:type="dcterms:W3CDTF">2018-05-23T09:05:41Z</dcterms:modified>
</cp:coreProperties>
</file>