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19" r:id="rId2"/>
    <p:sldId id="413" r:id="rId3"/>
    <p:sldId id="392" r:id="rId4"/>
    <p:sldId id="420" r:id="rId5"/>
    <p:sldId id="354" r:id="rId6"/>
    <p:sldId id="391" r:id="rId7"/>
    <p:sldId id="370" r:id="rId8"/>
    <p:sldId id="382" r:id="rId9"/>
    <p:sldId id="326" r:id="rId10"/>
    <p:sldId id="334" r:id="rId11"/>
    <p:sldId id="385" r:id="rId12"/>
    <p:sldId id="376" r:id="rId13"/>
    <p:sldId id="330" r:id="rId14"/>
    <p:sldId id="386" r:id="rId15"/>
    <p:sldId id="320" r:id="rId16"/>
    <p:sldId id="387" r:id="rId17"/>
    <p:sldId id="360" r:id="rId18"/>
    <p:sldId id="411" r:id="rId19"/>
    <p:sldId id="375" r:id="rId20"/>
    <p:sldId id="418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92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83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  <p15:guide id="18" orient="horz" pos="2205" userDrawn="1">
          <p15:clr>
            <a:srgbClr val="A4A3A4"/>
          </p15:clr>
        </p15:guide>
        <p15:guide id="19" orient="horz" pos="22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" clrIdx="0"/>
  <p:cmAuthor id="1" name="f.reich-rosenkranz" initials="fre" lastIdx="5" clrIdx="1">
    <p:extLst>
      <p:ext uri="{19B8F6BF-5375-455C-9EA6-DF929625EA0E}">
        <p15:presenceInfo xmlns:p15="http://schemas.microsoft.com/office/powerpoint/2012/main" userId="f.reich-rosenkran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690B"/>
    <a:srgbClr val="FAB482"/>
    <a:srgbClr val="FBB482"/>
    <a:srgbClr val="FFA365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0" autoAdjust="0"/>
    <p:restoredTop sz="99827" autoAdjust="0"/>
  </p:normalViewPr>
  <p:slideViewPr>
    <p:cSldViewPr showGuides="1">
      <p:cViewPr varScale="1">
        <p:scale>
          <a:sx n="103" d="100"/>
          <a:sy n="103" d="100"/>
        </p:scale>
        <p:origin x="1536" y="108"/>
      </p:cViewPr>
      <p:guideLst>
        <p:guide orient="horz" pos="164"/>
        <p:guide orient="horz" pos="4110"/>
        <p:guide orient="horz" pos="1956"/>
        <p:guide orient="horz" pos="3793"/>
        <p:guide orient="horz" pos="1865"/>
        <p:guide orient="horz" pos="3657"/>
        <p:guide orient="horz" pos="799"/>
        <p:guide pos="158"/>
        <p:guide pos="2925"/>
        <p:guide pos="5602"/>
        <p:guide pos="2835"/>
        <p:guide pos="1542"/>
        <p:guide pos="1451"/>
        <p:guide pos="4218"/>
        <p:guide pos="4309"/>
        <p:guide orient="horz" pos="2205"/>
        <p:guide orient="horz" pos="2251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393571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11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16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237814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231637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039765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21D6CA4-990A-4E67-838E-1D972CC83A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13" y="4509120"/>
            <a:ext cx="316835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Unterricht für Flüchtlingskinder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091331"/>
            <a:ext cx="30603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Myanmar</a:t>
            </a:r>
          </a:p>
        </p:txBody>
      </p:sp>
    </p:spTree>
    <p:extLst>
      <p:ext uri="{BB962C8B-B14F-4D97-AF65-F5344CB8AC3E}">
        <p14:creationId xmlns:p14="http://schemas.microsoft.com/office/powerpoint/2010/main" val="561943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9854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„In der Nähe unseres Dorfes gab es viele Konflikte zwischen den Rebellen und dem Militär“, erzählt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Nar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Bauk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. „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Deshalb sind wir von dort weggegangen.“ </a:t>
            </a:r>
            <a:endParaRPr lang="de-DE" b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85358A2-441C-428D-A13C-1754BC1A8F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878" y="260349"/>
            <a:ext cx="8631297" cy="55451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ea typeface="Times New Roman" panose="02020603050405020304" pitchFamily="18" charset="0"/>
              </a:rPr>
              <a:t>Seit acht Jahren lebt sie im Lager nahe der Schule.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Familien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wohnen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hier auf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engs-tem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Raum.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Die Wände sind dünn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Aus den Nachbarhäusern hört man jedes Geräusch.</a:t>
            </a:r>
            <a:endParaRPr lang="de-DE" b="0" dirty="0">
              <a:ea typeface="Times New Roman" panose="02020603050405020304" pitchFamily="18" charset="0"/>
            </a:endParaRPr>
          </a:p>
        </p:txBody>
      </p:sp>
      <p:sp>
        <p:nvSpPr>
          <p:cNvPr id="15363" name="Grafik 3">
            <a:extLst>
              <a:ext uri="{FF2B5EF4-FFF2-40B4-BE49-F238E27FC236}">
                <a16:creationId xmlns:a16="http://schemas.microsoft.com/office/drawing/2014/main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DBF1A88-97E6-4F24-B114-E0DB11259E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50"/>
            <a:ext cx="424973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05F2BA2-EBFD-4D5C-A048-ABE81C30F8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0"/>
            <a:ext cx="4249737" cy="270033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FDA54D5-5A83-4912-9A42-4B45EC4CEE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179" y="258306"/>
            <a:ext cx="4244384" cy="270238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5ECF3DC-E51C-4629-A463-C682604A1E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4249738" cy="270238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3" y="5805488"/>
            <a:ext cx="73088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„Vor allem in den ersten Jahren war es 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schwer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“, sagt </a:t>
            </a:r>
            <a:r>
              <a:rPr lang="de-DE" b="0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Nar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Ra </a:t>
            </a:r>
            <a:r>
              <a:rPr lang="de-DE" b="0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Bauk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„Und weil in </a:t>
            </a:r>
            <a:r>
              <a:rPr lang="de-DE" b="0" dirty="0" err="1" smtClean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unse-rem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Heimatdorf oft der Unterricht ausgefallen 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ist,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musste ich viel Stoff nachholen.“</a:t>
            </a:r>
            <a:endParaRPr lang="de-DE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5D0CFAB-D1A1-4B5F-8A64-492121FD87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CB9B776-0918-4A87-BCB3-A86BDF8D41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50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735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ie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Mitarbeitenden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von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KBC gaben ihr Nachhilfestunden. Inzwischen kommt </a:t>
            </a:r>
            <a:r>
              <a:rPr lang="de-DE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Nar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de-DE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Bauk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gut 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 Unterricht </a:t>
            </a:r>
            <a:r>
              <a:rPr lang="de-DE" b="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mit.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ebenso 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wichtig:</a:t>
            </a:r>
            <a:r>
              <a:rPr lang="de-DE" b="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b="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ie 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hat 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Freundinnen</a:t>
            </a:r>
            <a:r>
              <a:rPr lang="de-DE" b="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gefunden.</a:t>
            </a:r>
            <a:endParaRPr lang="de-DE" b="0" dirty="0"/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D92B32B-613D-485A-A37C-9A26D9FFED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735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 Mutter Shi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Hkaun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Mai ist stolz auf sie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Früher fragte sie sich oft, </a:t>
            </a:r>
          </a:p>
          <a:p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einmal aus ihren Töchtern werden solle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D74BED-1C01-4310-BD7B-D75DCF003E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1232"/>
            <a:ext cx="4249737" cy="55442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056D4AF-86E4-4C5F-9CFA-3F60D6D18F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1232"/>
            <a:ext cx="4249739" cy="554425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05D837E-3D73-403E-8640-23885152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Heute haben 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beiden 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die Chance auf eine gute Zukunft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Während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Nar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Bauk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Schule besucht,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macht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ihre ältere Schwester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eine Ausbildung zur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Schneiderin.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91CDE41-CBAA-41E6-98B7-0B7926E109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014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Vater der Mädchen ist krank. 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 Leben im Lager, zum Nichtstun verdammt zu sein 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das habe 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ihn depressiv gemacht, erzählt die Mutter, 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viele andere auch.“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0C1965B-6C5F-4ABE-9A96-2F854FF735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727" y="260350"/>
            <a:ext cx="863744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:a16="http://schemas.microsoft.com/office/drawing/2014/main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615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Zum Glück erhielt Shi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Hkaun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Mai mit zwei weiteren Frauen von KBC eine Finanzierung für ein Gewerbe: „Wir machen Kartoffelchips, die sind hier sehr beliebt“, sagt sie.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92C66C6-DC71-4EDE-BEC5-EBD2366387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8860"/>
            <a:ext cx="4249738" cy="553662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30428D4-6EC1-49D9-B64D-8CFB93D4DC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260350"/>
            <a:ext cx="4249736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1173030-B44D-49D8-A537-45947082FE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0"/>
            <a:ext cx="4249736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895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Die Menschen in 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Region sehnen sich 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nach 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Frieden: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„Ich hoffe, dass der Krieg bald zu Ende ist. Dann könnte ich studieren und Ärztin werden“, sagt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Nar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Bauk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2193B5-91C5-4C51-8984-640EA657C6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1"/>
            <a:ext cx="8642350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57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de-DE" b="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Kachin</a:t>
            </a:r>
            <a:r>
              <a:rPr lang="de-DE" b="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Baptist Convention (KBC)</a:t>
            </a:r>
            <a:r>
              <a:rPr lang="en-GB" b="0" dirty="0"/>
              <a:t> </a:t>
            </a:r>
            <a:r>
              <a:rPr lang="de-DE" b="0" dirty="0"/>
              <a:t>aus Myanmar.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Unterricht für Flüchtlingskinder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www.brot-fuer-die-welt.de/projekte/myanmar-fluechtlinge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Thorsten Lichtblau, Thomas </a:t>
            </a:r>
            <a:r>
              <a:rPr lang="de-DE" altLang="de-DE" b="0" dirty="0" smtClean="0"/>
              <a:t>Knödl, </a:t>
            </a:r>
            <a:r>
              <a:rPr lang="de-DE" altLang="de-DE" b="0" smtClean="0"/>
              <a:t>Franziska Reich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Jürgen </a:t>
            </a:r>
            <a:r>
              <a:rPr lang="de-DE" altLang="de-DE" b="0" dirty="0" err="1">
                <a:cs typeface="Times New Roman" panose="02020603050405020304" pitchFamily="18" charset="0"/>
              </a:rPr>
              <a:t>Hammelehle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Frank Schultze, </a:t>
            </a:r>
            <a:r>
              <a:rPr lang="de-DE" altLang="de-DE" b="0" dirty="0" err="1">
                <a:cs typeface="Times New Roman" panose="02020603050405020304" pitchFamily="18" charset="0"/>
              </a:rPr>
              <a:t>Peerapat</a:t>
            </a:r>
            <a:r>
              <a:rPr lang="de-DE" altLang="de-DE" b="0" dirty="0">
                <a:cs typeface="Times New Roman" panose="02020603050405020304" pitchFamily="18" charset="0"/>
              </a:rPr>
              <a:t> </a:t>
            </a:r>
            <a:r>
              <a:rPr lang="de-DE" altLang="de-DE" b="0" dirty="0" err="1">
                <a:cs typeface="Times New Roman" panose="02020603050405020304" pitchFamily="18" charset="0"/>
              </a:rPr>
              <a:t>Wimolrungkarat</a:t>
            </a:r>
            <a:r>
              <a:rPr lang="de-DE" altLang="de-DE" b="0" dirty="0">
                <a:cs typeface="Times New Roman" panose="02020603050405020304" pitchFamily="18" charset="0"/>
              </a:rPr>
              <a:t> (Folie 4) 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Juli 2020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764385B9-2A79-4D35-A2E8-00CCEF02FE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149" y="260350"/>
            <a:ext cx="3960811" cy="554513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968" y="260350"/>
            <a:ext cx="4609207" cy="3237063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993" y="365635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Myanmar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994" y="545655"/>
            <a:ext cx="4608513" cy="292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/>
              <a:t>	Myanmar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140075" algn="r"/>
                <a:tab pos="4305300" algn="r"/>
                <a:tab pos="4667250" algn="l"/>
              </a:tabLst>
            </a:pPr>
            <a:endParaRPr lang="de-DE" altLang="de-DE" sz="10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 </a:t>
            </a:r>
            <a:r>
              <a:rPr lang="de-DE" altLang="de-DE" sz="1200" b="0" dirty="0">
                <a:cs typeface="Arial" panose="020B0604020202020204" pitchFamily="34" charset="0"/>
              </a:rPr>
              <a:t>in km²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676.578	357.022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 </a:t>
            </a:r>
            <a:r>
              <a:rPr lang="de-DE" altLang="de-DE" sz="1200" b="0" dirty="0">
                <a:cs typeface="Arial" panose="020B0604020202020204" pitchFamily="34" charset="0"/>
              </a:rPr>
              <a:t>in Millionen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56,6	80,2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Bevölkerungsdichte </a:t>
            </a:r>
            <a:r>
              <a:rPr lang="de-DE" altLang="de-DE" sz="1200" b="0" dirty="0">
                <a:cs typeface="Arial" panose="020B0604020202020204" pitchFamily="34" charset="0"/>
              </a:rPr>
              <a:t>in </a:t>
            </a:r>
            <a:r>
              <a:rPr lang="de-DE" altLang="de-DE" sz="1200" b="0" dirty="0" err="1">
                <a:cs typeface="Arial" panose="020B0604020202020204" pitchFamily="34" charset="0"/>
              </a:rPr>
              <a:t>Einw</a:t>
            </a:r>
            <a:r>
              <a:rPr lang="de-DE" altLang="de-DE" sz="1200" b="0" dirty="0">
                <a:cs typeface="Arial" panose="020B0604020202020204" pitchFamily="34" charset="0"/>
              </a:rPr>
              <a:t>./km²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83,7	225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Säuglingssterblichkeit </a:t>
            </a:r>
            <a:r>
              <a:rPr lang="de-DE" altLang="de-DE" sz="1200" b="0" dirty="0">
                <a:cs typeface="Arial" panose="020B0604020202020204" pitchFamily="34" charset="0"/>
              </a:rPr>
              <a:t>in %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3,2	0,3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Lebenserwartung</a:t>
            </a:r>
            <a:r>
              <a:rPr lang="de-DE" altLang="de-DE" sz="1200" b="0" dirty="0">
                <a:cs typeface="Arial" panose="020B0604020202020204" pitchFamily="34" charset="0"/>
              </a:rPr>
              <a:t> in Jahren </a:t>
            </a:r>
            <a:r>
              <a:rPr lang="de-DE" altLang="de-DE" sz="1200" dirty="0">
                <a:cs typeface="Arial" panose="020B0604020202020204" pitchFamily="34" charset="0"/>
              </a:rPr>
              <a:t>		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Männer 	67,7	78,7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Frauen	71,1	83,6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Analphabetenrate </a:t>
            </a:r>
            <a:r>
              <a:rPr lang="de-DE" altLang="de-DE" sz="1200" b="0" dirty="0">
                <a:cs typeface="Arial" panose="020B0604020202020204" pitchFamily="34" charset="0"/>
              </a:rPr>
              <a:t>in %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Männer 	20,0	&lt;1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Frauen	29,2	&lt;1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Bruttoinlandsprodukt </a:t>
            </a:r>
            <a:r>
              <a:rPr lang="de-DE" altLang="de-DE" sz="1200" b="0" dirty="0">
                <a:cs typeface="Arial" panose="020B0604020202020204" pitchFamily="34" charset="0"/>
              </a:rPr>
              <a:t>in $/Kopf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6.300	50.800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(2020)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/>
          <p:nvPr/>
        </p:nvCxnSpPr>
        <p:spPr>
          <a:xfrm>
            <a:off x="4356994" y="797683"/>
            <a:ext cx="44281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hteck 16">
            <a:extLst>
              <a:ext uri="{FF2B5EF4-FFF2-40B4-BE49-F238E27FC236}">
                <a16:creationId xmlns:a16="http://schemas.microsoft.com/office/drawing/2014/main" id="{92A4C9B6-C4E1-4AE6-8AA1-67C43AAFC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628" y="2348880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MYANMAR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B58D58D-2452-4DBD-B90C-A1A7522CE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08" y="3192430"/>
            <a:ext cx="15561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b="0" dirty="0"/>
              <a:t>BANGLADESCH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8857C47-8301-4C9D-83A6-2432C4BE755C}"/>
              </a:ext>
            </a:extLst>
          </p:cNvPr>
          <p:cNvGrpSpPr/>
          <p:nvPr/>
        </p:nvGrpSpPr>
        <p:grpSpPr>
          <a:xfrm>
            <a:off x="1897528" y="2855471"/>
            <a:ext cx="90873" cy="90873"/>
            <a:chOff x="7058657" y="1304764"/>
            <a:chExt cx="90873" cy="90873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FF310C80-E07E-49E2-BE3F-EB2344596FE6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346AFBA4-B38D-43FD-B6AD-766329AED1E1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5" name="Rechteck 34">
            <a:extLst>
              <a:ext uri="{FF2B5EF4-FFF2-40B4-BE49-F238E27FC236}">
                <a16:creationId xmlns:a16="http://schemas.microsoft.com/office/drawing/2014/main" id="{EEB0FBC5-D0C8-4D72-8192-68F8441C4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708" y="2708920"/>
            <a:ext cx="117795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Naypyidaw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E1C2C5B-A176-4D14-BB7C-13CDB4005567}"/>
              </a:ext>
            </a:extLst>
          </p:cNvPr>
          <p:cNvSpPr/>
          <p:nvPr/>
        </p:nvSpPr>
        <p:spPr>
          <a:xfrm>
            <a:off x="2286494" y="1230167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E04DA10-45F6-4899-AA77-F3B2D899D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820" y="1057498"/>
            <a:ext cx="1177956" cy="32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 err="1"/>
              <a:t>Myitkyina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DC7C1-0A03-4EE2-9FB3-7F75031CB1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93"/>
          <a:stretch/>
        </p:blipFill>
        <p:spPr>
          <a:xfrm>
            <a:off x="4283968" y="3580648"/>
            <a:ext cx="4621935" cy="2224841"/>
          </a:xfrm>
          <a:prstGeom prst="rect">
            <a:avLst/>
          </a:prstGeom>
        </p:spPr>
      </p:pic>
      <p:sp>
        <p:nvSpPr>
          <p:cNvPr id="38" name="Rechteck 16">
            <a:extLst>
              <a:ext uri="{FF2B5EF4-FFF2-40B4-BE49-F238E27FC236}">
                <a16:creationId xmlns:a16="http://schemas.microsoft.com/office/drawing/2014/main" id="{0037A022-2751-462F-8BA5-D359ACC09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1316" y="4490120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MYANMAR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D2D1D7CE-3EA4-4DBF-9945-94995DC484F3}"/>
              </a:ext>
            </a:extLst>
          </p:cNvPr>
          <p:cNvCxnSpPr/>
          <p:nvPr/>
        </p:nvCxnSpPr>
        <p:spPr>
          <a:xfrm>
            <a:off x="6787480" y="4635658"/>
            <a:ext cx="468052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hteck 38">
            <a:extLst>
              <a:ext uri="{FF2B5EF4-FFF2-40B4-BE49-F238E27FC236}">
                <a16:creationId xmlns:a16="http://schemas.microsoft.com/office/drawing/2014/main" id="{4447081B-5BC8-4080-A349-9BE9610F2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585" y="836712"/>
            <a:ext cx="155617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INDIEN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022F975A-427C-44B3-9CC0-5AD0E4BA2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392" y="1149306"/>
            <a:ext cx="155617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CHINA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FBAE6B08-0557-4931-AF27-B19124BCB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889" y="2708920"/>
            <a:ext cx="155617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LAOS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CF04CABC-9DF5-4B95-8849-CE53487B8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3841" y="4000136"/>
            <a:ext cx="155617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THAILAND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81075EE0-991D-4C5B-9709-0F5030321D37}"/>
              </a:ext>
            </a:extLst>
          </p:cNvPr>
          <p:cNvCxnSpPr>
            <a:cxnSpLocks/>
          </p:cNvCxnSpPr>
          <p:nvPr/>
        </p:nvCxnSpPr>
        <p:spPr>
          <a:xfrm flipV="1">
            <a:off x="575556" y="1827879"/>
            <a:ext cx="0" cy="1364551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B9EB4D2-ED0C-4239-8F1F-A79D6BB129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59532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0935" y="4792549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/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/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4108473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/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390890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9494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Goldene Pagoden, traditionelle Lebensweise, unberührte Landschaften - </a:t>
            </a:r>
            <a:r>
              <a:rPr lang="de-DE" b="0" i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Myanmar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fasziniert Touristinnen und Touristen aus aller 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Welt</a:t>
            </a:r>
            <a:r>
              <a:rPr lang="de-DE" b="0" dirty="0" smtClean="0">
                <a:effectLst/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D03C851-A479-4DBB-B469-F17821CB63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6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1590842-F885-4B1A-ABA8-26B898B490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6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045F68F-FD75-471D-9E86-84199F5A9D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3109738"/>
            <a:ext cx="4249737" cy="26957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D31C5D1-DEB2-407E-A843-BCD872E83D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4249736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9494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Doch nach mehreren Jahrzehnten der Militärdiktatur 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leidet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das Land 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unter großen ethnisch-religiösen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Spannungen. Besonders im Norden gibt es Konflikte.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FBE759-FE0C-4E10-9D5B-884B5F67E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904" y="260350"/>
            <a:ext cx="8634271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770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17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10" dirty="0">
                <a:ea typeface="Times New Roman" panose="02020603050405020304" pitchFamily="18" charset="0"/>
                <a:cs typeface="Times New Roman" panose="02020603050405020304" pitchFamily="18" charset="0"/>
              </a:rPr>
              <a:t>Die Folge: Rund 120.000 Menschen leben in Lagern. Sie sind geflohen vor den Kämpfen zwischen dem Militär und den Rebellen </a:t>
            </a:r>
            <a:r>
              <a:rPr lang="de-DE" b="0" spc="-1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einer Unabhängigkeitsbewegung.</a:t>
            </a:r>
            <a:endParaRPr 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0E152B-FF1B-4DE4-8897-EE3A68D4CE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866" y="260351"/>
            <a:ext cx="4246697" cy="270033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D874F4C-F813-4458-98D4-8B12063530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51"/>
            <a:ext cx="4246697" cy="554513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DE1BF91-EF07-4AB7-BB33-3A9F152C8E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182" y="3105150"/>
            <a:ext cx="4246697" cy="27003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Baptistenorganisation KBC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hilft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Flüchtlingen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Kinder erhalten 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Schulmaterial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 Stipendien, Frauen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Unterstützung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bei der Gründung von Kleinunternehmen.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730BD28-1079-4686-BF9F-812B1465A3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9786" y="260350"/>
            <a:ext cx="4249738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6051281-4F19-4EEE-BAA2-048A30C8A1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5339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237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Auch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Nar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Bauk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musste aus ihrer Heimat fliehen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Inzwischen geht die 16-Jährige in die staatliche Schule von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Shatapru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In ihrer Klasse sind 80 Jungen und Mädchen. 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CDA15AF-C6A3-4B7D-9E1A-F585BF8688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229" y="258262"/>
            <a:ext cx="6445251" cy="554722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ED7F6F1-28A5-4DCA-BC24-400ED32B08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258038"/>
            <a:ext cx="2052637" cy="554722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Insgesamt </a:t>
            </a:r>
            <a:r>
              <a:rPr lang="de-DE" b="0" dirty="0">
                <a:effectLst/>
                <a:ea typeface="Times New Roman" panose="02020603050405020304" pitchFamily="18" charset="0"/>
              </a:rPr>
              <a:t>besuchen mehr als 1.000 </a:t>
            </a:r>
            <a:r>
              <a:rPr lang="de-DE" b="0" dirty="0">
                <a:ea typeface="Times New Roman" panose="02020603050405020304" pitchFamily="18" charset="0"/>
              </a:rPr>
              <a:t>Kinder und Jugendliche</a:t>
            </a:r>
            <a:r>
              <a:rPr lang="de-DE" b="0" dirty="0">
                <a:effectLst/>
                <a:ea typeface="Times New Roman" panose="02020603050405020304" pitchFamily="18" charset="0"/>
              </a:rPr>
              <a:t> die Schule. </a:t>
            </a:r>
            <a:r>
              <a:rPr lang="de-DE" b="0" dirty="0"/>
              <a:t>Sie befindet sich in </a:t>
            </a:r>
            <a:r>
              <a:rPr lang="de-DE" b="0" dirty="0" err="1"/>
              <a:t>Myitkyina</a:t>
            </a:r>
            <a:r>
              <a:rPr lang="de-DE" b="0" dirty="0"/>
              <a:t>, der Hauptstadt des Bundesstaates </a:t>
            </a:r>
            <a:r>
              <a:rPr lang="de-DE" b="0" dirty="0" err="1"/>
              <a:t>Kachin</a:t>
            </a:r>
            <a:r>
              <a:rPr lang="de-DE" b="0" dirty="0"/>
              <a:t> im Norden von Myanmar.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9909ECB-5570-4423-9263-708F3D65E3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6976"/>
            <a:ext cx="4249738" cy="55385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0F2A6AC-9291-4C1E-B5C0-736A8E7B16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"/>
          <a:stretch/>
        </p:blipFill>
        <p:spPr>
          <a:xfrm>
            <a:off x="250824" y="260350"/>
            <a:ext cx="4249739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6337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Als Schulglocke dient eine Granathülse. Sie wäre ein schönes Symbol für den Frieden – wenn er denn nur endlich in der Region einziehen würde.</a:t>
            </a:r>
            <a:endParaRPr lang="de-DE" b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F5B0CBD-1547-41CE-A416-57BAB28B16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8642351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652</Words>
  <Application>Microsoft Office PowerPoint</Application>
  <PresentationFormat>Bildschirmpräsentation (4:3)</PresentationFormat>
  <Paragraphs>87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SimSun</vt:lpstr>
      <vt:lpstr>Arial</vt:lpstr>
      <vt:lpstr>Calibri</vt:lpstr>
      <vt:lpstr>Georgia</vt:lpstr>
      <vt:lpstr>Symbol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Unterricht für Flüchtlingskinder</dc:title>
  <dc:creator>BfdW</dc:creator>
  <cp:lastModifiedBy>thorsten.lichtblau</cp:lastModifiedBy>
  <cp:revision>1183</cp:revision>
  <dcterms:created xsi:type="dcterms:W3CDTF">2005-03-02T11:53:12Z</dcterms:created>
  <dcterms:modified xsi:type="dcterms:W3CDTF">2020-09-02T10:29:24Z</dcterms:modified>
</cp:coreProperties>
</file>