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00" r:id="rId2"/>
    <p:sldId id="390" r:id="rId3"/>
    <p:sldId id="392" r:id="rId4"/>
    <p:sldId id="391" r:id="rId5"/>
    <p:sldId id="370" r:id="rId6"/>
    <p:sldId id="334" r:id="rId7"/>
    <p:sldId id="382" r:id="rId8"/>
    <p:sldId id="385" r:id="rId9"/>
    <p:sldId id="354" r:id="rId10"/>
    <p:sldId id="376" r:id="rId11"/>
    <p:sldId id="330" r:id="rId12"/>
    <p:sldId id="386" r:id="rId13"/>
    <p:sldId id="320" r:id="rId14"/>
    <p:sldId id="387" r:id="rId15"/>
    <p:sldId id="384" r:id="rId16"/>
    <p:sldId id="360" r:id="rId17"/>
    <p:sldId id="326" r:id="rId18"/>
    <p:sldId id="412" r:id="rId19"/>
    <p:sldId id="375" r:id="rId20"/>
    <p:sldId id="410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B482"/>
    <a:srgbClr val="FFA365"/>
    <a:srgbClr val="FBB482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9827" autoAdjust="0"/>
  </p:normalViewPr>
  <p:slideViewPr>
    <p:cSldViewPr showGuides="1">
      <p:cViewPr varScale="1">
        <p:scale>
          <a:sx n="105" d="100"/>
          <a:sy n="105" d="100"/>
        </p:scale>
        <p:origin x="-1620" y="-84"/>
      </p:cViewPr>
      <p:guideLst>
        <p:guide orient="horz" pos="164"/>
        <p:guide orient="horz" pos="4110"/>
        <p:guide orient="horz" pos="1956"/>
        <p:guide orient="horz" pos="3770"/>
        <p:guide orient="horz" pos="1865"/>
        <p:guide orient="horz" pos="3657"/>
        <p:guide orient="horz" pos="981"/>
        <p:guide pos="158"/>
        <p:guide pos="2835"/>
        <p:guide pos="5602"/>
        <p:guide pos="2925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xmlns="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xmlns="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xmlns="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xmlns="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xmlns="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xmlns="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xmlns="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3573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87748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xmlns="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xmlns="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xmlns="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39581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xmlns="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xmlns="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xmlns="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xmlns="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xmlns="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xmlns="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xmlns="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xmlns="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xmlns="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xmlns="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B4A713FD-02D1-42EC-9FF5-BE762F9FB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06" y="260351"/>
            <a:ext cx="8642350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xmlns="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xmlns="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446" y="3032956"/>
            <a:ext cx="4211638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Gerechtigkeit für die Verschwundenen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xmlns="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384884"/>
            <a:ext cx="30603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Mexiko</a:t>
            </a:r>
          </a:p>
        </p:txBody>
      </p:sp>
    </p:spTree>
    <p:extLst>
      <p:ext uri="{BB962C8B-B14F-4D97-AF65-F5344CB8AC3E}">
        <p14:creationId xmlns:p14="http://schemas.microsoft.com/office/powerpoint/2010/main" val="3782434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xmlns="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xmlns="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088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„Der Staat ist korrupt. Die Opfer müssen sich zusammenschließen, wenn sie Wahrheit und Gerechtigkeit finden wollen“, erklärt Alberto Solis, Direktor von SERAPAZ.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1F5FD85D-92BD-4BCB-A021-11F2729FD8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7" cy="270871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B24417A9-450B-45C2-B6E3-98914823B7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40" y="260350"/>
            <a:ext cx="4249735" cy="55451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8D01F6E4-E114-4ADA-A049-199E41ACDE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516"/>
            <a:ext cx="4249737" cy="269997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xmlns="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So wie Lisbeth Ortega. Sie ist Mitglied im Kollektiv „Die Spurensucherinnen von </a:t>
            </a:r>
          </a:p>
          <a:p>
            <a:r>
              <a:rPr lang="de-DE" b="0" dirty="0"/>
              <a:t>El Fuerte“. Zweimal pro Woche brechen die Frauen auf, um nach Leichen zu graben. </a:t>
            </a: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xmlns="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71F3D61-A19B-4B55-A6DB-A17450D0DB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0563" y="3106475"/>
            <a:ext cx="4242612" cy="269901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8AA1A88-2152-4215-B699-AACA91254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246" y="260350"/>
            <a:ext cx="4265317" cy="27003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E4AF1B2D-64FC-4F0C-B041-8272884F0E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583" y="3105149"/>
            <a:ext cx="4240980" cy="270033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29C3E16E-0CD4-46E5-8F76-11CDFF4D6F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xmlns="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Mirna Medina, die Gründerin des Kollektivs, stößt an verdächtigen Stellen eine Eisen-stange in den Boden, zieht sie heraus und überprüft, ob sie nach Verwesung riecht.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7D6F995-A3F7-48C8-B93E-24EF85B4BF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60350"/>
            <a:ext cx="4249736" cy="55451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C5986520-F483-40F0-8669-CD69C712D8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1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014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Das Büro der „Spurensucherinnen“ ist tapeziert mit Fotos von Verschwundenen. „Jede Woche kommen im Schnitt zwei Fälle hinzu“, erzählt Ortega.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D21A9F71-2F11-4720-90AA-2F71229CD7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5320" y="3107106"/>
            <a:ext cx="4257855" cy="269838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7D6D34C1-25AA-4406-A6C4-2551B271DB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492" y="260350"/>
            <a:ext cx="4244683" cy="27003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4335EB7B-194D-4D53-9492-5DAAC95BD3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55717"/>
            <a:ext cx="4260722" cy="270497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E62C6649-522D-42C4-AEBB-2DD5C3BD6C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7106"/>
            <a:ext cx="4260722" cy="269838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xmlns="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494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Sozialarbeiterin Esther </a:t>
            </a:r>
            <a:r>
              <a:rPr lang="de-DE" b="0" dirty="0" err="1"/>
              <a:t>Preciado</a:t>
            </a:r>
            <a:r>
              <a:rPr lang="de-DE" b="0" dirty="0"/>
              <a:t> vermisst ihren Lebensgefährten </a:t>
            </a:r>
            <a:r>
              <a:rPr lang="de-DE" b="0" dirty="0" err="1"/>
              <a:t>Bladimir</a:t>
            </a:r>
            <a:r>
              <a:rPr lang="de-DE" b="0" dirty="0"/>
              <a:t>, mit dem sie eine 11-jährige Tochter hat. Er verschwand im September 2013.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36C0C35-F234-4CAA-B2D0-12F875CFBF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6289" cy="5545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CA4E0DDF-5C3C-417A-AB68-6E9EC8A680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27003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60EF0F7C-3431-4B55-B58F-503F4CB999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273" y="3105150"/>
            <a:ext cx="4246290" cy="270864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xmlns="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„Am Tag der Toten fragte mich meine Tochter, ob wir auch für Papa eine Kerze auf den Altar stellen sollen“, erzählt Esther </a:t>
            </a:r>
            <a:r>
              <a:rPr lang="de-DE" b="0" dirty="0" err="1"/>
              <a:t>Preciado</a:t>
            </a:r>
            <a:r>
              <a:rPr lang="de-DE" b="0" dirty="0"/>
              <a:t>. „Das schnürte mir die Kehle zu.“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2F2C1367-7A6C-4C92-A4F8-927C169673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373" y="268519"/>
            <a:ext cx="6437702" cy="5545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DE37CAE7-73F0-4197-B24C-6EFE36F3C2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9848" y="3105150"/>
            <a:ext cx="2043327" cy="270850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6064BAA6-9924-4F3E-B8FF-022D1E7EA8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9843" y="260350"/>
            <a:ext cx="2053332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:a16="http://schemas.microsoft.com/office/drawing/2014/main" xmlns="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129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Gewissheit gefunden hat dagegen die Geschäftsfrau Felicitas Hernández. Ihr Sohn Juan Carlos war seit dem 3. November 2015 wie vom Erdboden verschluckt.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468F4B1F-FD86-4AB1-A528-F01A797C7C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xmlns="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815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Schon bei der ersten Suchaktion, an der sie teilnahm, stieß sie auf seine Überreste. „Nun habe ich zumindest einen Platz, wo ich um ihn trauern kann“, sagt Hernández.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2BB8B7CB-D521-4D38-8835-1C3796CC87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4059"/>
            <a:ext cx="4249740" cy="554142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E89BB75F-93AC-4247-A205-D401F655DC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584" y="260350"/>
            <a:ext cx="4253592" cy="554142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xmlns="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095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Suche der anderen Frauen geht dagegen weiter: „Wir hören erst auf, wenn der letzte Vermisste gefunden ist. Wenn man die Hoffnung verliert, verliert man alles.“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4CA5A6DE-72ED-4C9B-9222-B54B98C18E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96" y="260350"/>
            <a:ext cx="864157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94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xmlns="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de-DE" b="0" dirty="0" err="1"/>
              <a:t>Servicios</a:t>
            </a:r>
            <a:r>
              <a:rPr lang="de-DE" b="0" dirty="0"/>
              <a:t> y </a:t>
            </a:r>
            <a:r>
              <a:rPr lang="de-DE" b="0" dirty="0" err="1"/>
              <a:t>Asesoría</a:t>
            </a:r>
            <a:r>
              <a:rPr lang="de-DE" b="0" dirty="0"/>
              <a:t> </a:t>
            </a:r>
            <a:r>
              <a:rPr lang="de-DE" b="0" dirty="0" err="1"/>
              <a:t>para</a:t>
            </a:r>
            <a:r>
              <a:rPr lang="de-DE" b="0" dirty="0"/>
              <a:t> la Paz  (SERAPAZ) aus Mexiko.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Gerechtigkeit für die Verschwundenen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www.brot-fuer-die-welt.de/projekte/mexiko-verschwundene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Knödl,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Sandra </a:t>
            </a:r>
            <a:r>
              <a:rPr lang="de-DE" altLang="de-DE" b="0" dirty="0" err="1">
                <a:cs typeface="Times New Roman" panose="02020603050405020304" pitchFamily="18" charset="0"/>
              </a:rPr>
              <a:t>Weiss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Florian Kopp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Mai 2019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xmlns="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xmlns="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C8D15DB-4CED-41A4-BAFE-3FB73B0C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5" y="1268413"/>
            <a:ext cx="8649063" cy="4413297"/>
          </a:xfrm>
          <a:prstGeom prst="rect">
            <a:avLst/>
          </a:prstGeom>
        </p:spPr>
      </p:pic>
      <p:sp>
        <p:nvSpPr>
          <p:cNvPr id="7170" name="Rectangle 36">
            <a:extLst>
              <a:ext uri="{FF2B5EF4-FFF2-40B4-BE49-F238E27FC236}">
                <a16:creationId xmlns:a16="http://schemas.microsoft.com/office/drawing/2014/main" xmlns="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Mexiko</a:t>
            </a:r>
          </a:p>
        </p:txBody>
      </p:sp>
      <p:sp>
        <p:nvSpPr>
          <p:cNvPr id="3076" name="Rechteck 11">
            <a:extLst>
              <a:ext uri="{FF2B5EF4-FFF2-40B4-BE49-F238E27FC236}">
                <a16:creationId xmlns:a16="http://schemas.microsoft.com/office/drawing/2014/main" xmlns="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989" y="3278327"/>
            <a:ext cx="769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Mexiko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9FA5CA31-1351-4833-94CE-997893ECB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2" y="1278385"/>
            <a:ext cx="8649063" cy="437673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9B65AAAD-977F-4298-B09A-DF0218FA4C8D}"/>
              </a:ext>
            </a:extLst>
          </p:cNvPr>
          <p:cNvSpPr/>
          <p:nvPr/>
        </p:nvSpPr>
        <p:spPr>
          <a:xfrm>
            <a:off x="359024" y="1094350"/>
            <a:ext cx="8784976" cy="276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xmlns="" id="{C02D3975-C2F5-434D-AF6A-1DBD02882859}"/>
              </a:ext>
            </a:extLst>
          </p:cNvPr>
          <p:cNvSpPr/>
          <p:nvPr/>
        </p:nvSpPr>
        <p:spPr>
          <a:xfrm>
            <a:off x="1664494" y="2576513"/>
            <a:ext cx="635794" cy="497681"/>
          </a:xfrm>
          <a:custGeom>
            <a:avLst/>
            <a:gdLst>
              <a:gd name="connsiteX0" fmla="*/ 100012 w 635794"/>
              <a:gd name="connsiteY0" fmla="*/ 271462 h 497681"/>
              <a:gd name="connsiteX1" fmla="*/ 90487 w 635794"/>
              <a:gd name="connsiteY1" fmla="*/ 209550 h 497681"/>
              <a:gd name="connsiteX2" fmla="*/ 85725 w 635794"/>
              <a:gd name="connsiteY2" fmla="*/ 190500 h 497681"/>
              <a:gd name="connsiteX3" fmla="*/ 85725 w 635794"/>
              <a:gd name="connsiteY3" fmla="*/ 161925 h 497681"/>
              <a:gd name="connsiteX4" fmla="*/ 66675 w 635794"/>
              <a:gd name="connsiteY4" fmla="*/ 145256 h 497681"/>
              <a:gd name="connsiteX5" fmla="*/ 61912 w 635794"/>
              <a:gd name="connsiteY5" fmla="*/ 123825 h 497681"/>
              <a:gd name="connsiteX6" fmla="*/ 57150 w 635794"/>
              <a:gd name="connsiteY6" fmla="*/ 100012 h 497681"/>
              <a:gd name="connsiteX7" fmla="*/ 42862 w 635794"/>
              <a:gd name="connsiteY7" fmla="*/ 76200 h 497681"/>
              <a:gd name="connsiteX8" fmla="*/ 45244 w 635794"/>
              <a:gd name="connsiteY8" fmla="*/ 47625 h 497681"/>
              <a:gd name="connsiteX9" fmla="*/ 59531 w 635794"/>
              <a:gd name="connsiteY9" fmla="*/ 42862 h 497681"/>
              <a:gd name="connsiteX10" fmla="*/ 73819 w 635794"/>
              <a:gd name="connsiteY10" fmla="*/ 50006 h 497681"/>
              <a:gd name="connsiteX11" fmla="*/ 80962 w 635794"/>
              <a:gd name="connsiteY11" fmla="*/ 104775 h 497681"/>
              <a:gd name="connsiteX12" fmla="*/ 102394 w 635794"/>
              <a:gd name="connsiteY12" fmla="*/ 140493 h 497681"/>
              <a:gd name="connsiteX13" fmla="*/ 123825 w 635794"/>
              <a:gd name="connsiteY13" fmla="*/ 173831 h 497681"/>
              <a:gd name="connsiteX14" fmla="*/ 121444 w 635794"/>
              <a:gd name="connsiteY14" fmla="*/ 190500 h 497681"/>
              <a:gd name="connsiteX15" fmla="*/ 119062 w 635794"/>
              <a:gd name="connsiteY15" fmla="*/ 202406 h 497681"/>
              <a:gd name="connsiteX16" fmla="*/ 142875 w 635794"/>
              <a:gd name="connsiteY16" fmla="*/ 216693 h 497681"/>
              <a:gd name="connsiteX17" fmla="*/ 173831 w 635794"/>
              <a:gd name="connsiteY17" fmla="*/ 269081 h 497681"/>
              <a:gd name="connsiteX18" fmla="*/ 185737 w 635794"/>
              <a:gd name="connsiteY18" fmla="*/ 295275 h 497681"/>
              <a:gd name="connsiteX19" fmla="*/ 180975 w 635794"/>
              <a:gd name="connsiteY19" fmla="*/ 326231 h 497681"/>
              <a:gd name="connsiteX20" fmla="*/ 180975 w 635794"/>
              <a:gd name="connsiteY20" fmla="*/ 350043 h 497681"/>
              <a:gd name="connsiteX21" fmla="*/ 202406 w 635794"/>
              <a:gd name="connsiteY21" fmla="*/ 385762 h 497681"/>
              <a:gd name="connsiteX22" fmla="*/ 238125 w 635794"/>
              <a:gd name="connsiteY22" fmla="*/ 407193 h 497681"/>
              <a:gd name="connsiteX23" fmla="*/ 278606 w 635794"/>
              <a:gd name="connsiteY23" fmla="*/ 433387 h 497681"/>
              <a:gd name="connsiteX24" fmla="*/ 314325 w 635794"/>
              <a:gd name="connsiteY24" fmla="*/ 447675 h 497681"/>
              <a:gd name="connsiteX25" fmla="*/ 354806 w 635794"/>
              <a:gd name="connsiteY25" fmla="*/ 466725 h 497681"/>
              <a:gd name="connsiteX26" fmla="*/ 385762 w 635794"/>
              <a:gd name="connsiteY26" fmla="*/ 478631 h 497681"/>
              <a:gd name="connsiteX27" fmla="*/ 423862 w 635794"/>
              <a:gd name="connsiteY27" fmla="*/ 452437 h 497681"/>
              <a:gd name="connsiteX28" fmla="*/ 452437 w 635794"/>
              <a:gd name="connsiteY28" fmla="*/ 476250 h 497681"/>
              <a:gd name="connsiteX29" fmla="*/ 476250 w 635794"/>
              <a:gd name="connsiteY29" fmla="*/ 497681 h 497681"/>
              <a:gd name="connsiteX30" fmla="*/ 485775 w 635794"/>
              <a:gd name="connsiteY30" fmla="*/ 490537 h 497681"/>
              <a:gd name="connsiteX31" fmla="*/ 492919 w 635794"/>
              <a:gd name="connsiteY31" fmla="*/ 469106 h 497681"/>
              <a:gd name="connsiteX32" fmla="*/ 516731 w 635794"/>
              <a:gd name="connsiteY32" fmla="*/ 469106 h 497681"/>
              <a:gd name="connsiteX33" fmla="*/ 535781 w 635794"/>
              <a:gd name="connsiteY33" fmla="*/ 457200 h 497681"/>
              <a:gd name="connsiteX34" fmla="*/ 523875 w 635794"/>
              <a:gd name="connsiteY34" fmla="*/ 431006 h 497681"/>
              <a:gd name="connsiteX35" fmla="*/ 547687 w 635794"/>
              <a:gd name="connsiteY35" fmla="*/ 421481 h 497681"/>
              <a:gd name="connsiteX36" fmla="*/ 566737 w 635794"/>
              <a:gd name="connsiteY36" fmla="*/ 409575 h 497681"/>
              <a:gd name="connsiteX37" fmla="*/ 578644 w 635794"/>
              <a:gd name="connsiteY37" fmla="*/ 392906 h 497681"/>
              <a:gd name="connsiteX38" fmla="*/ 609600 w 635794"/>
              <a:gd name="connsiteY38" fmla="*/ 383381 h 497681"/>
              <a:gd name="connsiteX39" fmla="*/ 609600 w 635794"/>
              <a:gd name="connsiteY39" fmla="*/ 354806 h 497681"/>
              <a:gd name="connsiteX40" fmla="*/ 626269 w 635794"/>
              <a:gd name="connsiteY40" fmla="*/ 323850 h 497681"/>
              <a:gd name="connsiteX41" fmla="*/ 635794 w 635794"/>
              <a:gd name="connsiteY41" fmla="*/ 302418 h 497681"/>
              <a:gd name="connsiteX42" fmla="*/ 597694 w 635794"/>
              <a:gd name="connsiteY42" fmla="*/ 304800 h 497681"/>
              <a:gd name="connsiteX43" fmla="*/ 561975 w 635794"/>
              <a:gd name="connsiteY43" fmla="*/ 311943 h 497681"/>
              <a:gd name="connsiteX44" fmla="*/ 542925 w 635794"/>
              <a:gd name="connsiteY44" fmla="*/ 319087 h 497681"/>
              <a:gd name="connsiteX45" fmla="*/ 531019 w 635794"/>
              <a:gd name="connsiteY45" fmla="*/ 342900 h 497681"/>
              <a:gd name="connsiteX46" fmla="*/ 523875 w 635794"/>
              <a:gd name="connsiteY46" fmla="*/ 364331 h 497681"/>
              <a:gd name="connsiteX47" fmla="*/ 504825 w 635794"/>
              <a:gd name="connsiteY47" fmla="*/ 388143 h 497681"/>
              <a:gd name="connsiteX48" fmla="*/ 471487 w 635794"/>
              <a:gd name="connsiteY48" fmla="*/ 390525 h 497681"/>
              <a:gd name="connsiteX49" fmla="*/ 450056 w 635794"/>
              <a:gd name="connsiteY49" fmla="*/ 392906 h 497681"/>
              <a:gd name="connsiteX50" fmla="*/ 426244 w 635794"/>
              <a:gd name="connsiteY50" fmla="*/ 392906 h 497681"/>
              <a:gd name="connsiteX51" fmla="*/ 407194 w 635794"/>
              <a:gd name="connsiteY51" fmla="*/ 369093 h 497681"/>
              <a:gd name="connsiteX52" fmla="*/ 397669 w 635794"/>
              <a:gd name="connsiteY52" fmla="*/ 342900 h 497681"/>
              <a:gd name="connsiteX53" fmla="*/ 376237 w 635794"/>
              <a:gd name="connsiteY53" fmla="*/ 307181 h 497681"/>
              <a:gd name="connsiteX54" fmla="*/ 378619 w 635794"/>
              <a:gd name="connsiteY54" fmla="*/ 276225 h 497681"/>
              <a:gd name="connsiteX55" fmla="*/ 390525 w 635794"/>
              <a:gd name="connsiteY55" fmla="*/ 242887 h 497681"/>
              <a:gd name="connsiteX56" fmla="*/ 395287 w 635794"/>
              <a:gd name="connsiteY56" fmla="*/ 209550 h 497681"/>
              <a:gd name="connsiteX57" fmla="*/ 416719 w 635794"/>
              <a:gd name="connsiteY57" fmla="*/ 183356 h 497681"/>
              <a:gd name="connsiteX58" fmla="*/ 390525 w 635794"/>
              <a:gd name="connsiteY58" fmla="*/ 171450 h 497681"/>
              <a:gd name="connsiteX59" fmla="*/ 369094 w 635794"/>
              <a:gd name="connsiteY59" fmla="*/ 157162 h 497681"/>
              <a:gd name="connsiteX60" fmla="*/ 357187 w 635794"/>
              <a:gd name="connsiteY60" fmla="*/ 116681 h 497681"/>
              <a:gd name="connsiteX61" fmla="*/ 350044 w 635794"/>
              <a:gd name="connsiteY61" fmla="*/ 90487 h 497681"/>
              <a:gd name="connsiteX62" fmla="*/ 335756 w 635794"/>
              <a:gd name="connsiteY62" fmla="*/ 76200 h 497681"/>
              <a:gd name="connsiteX63" fmla="*/ 314325 w 635794"/>
              <a:gd name="connsiteY63" fmla="*/ 80962 h 497681"/>
              <a:gd name="connsiteX64" fmla="*/ 295275 w 635794"/>
              <a:gd name="connsiteY64" fmla="*/ 83343 h 497681"/>
              <a:gd name="connsiteX65" fmla="*/ 283369 w 635794"/>
              <a:gd name="connsiteY65" fmla="*/ 95250 h 497681"/>
              <a:gd name="connsiteX66" fmla="*/ 269081 w 635794"/>
              <a:gd name="connsiteY66" fmla="*/ 76200 h 497681"/>
              <a:gd name="connsiteX67" fmla="*/ 269081 w 635794"/>
              <a:gd name="connsiteY67" fmla="*/ 52387 h 497681"/>
              <a:gd name="connsiteX68" fmla="*/ 250031 w 635794"/>
              <a:gd name="connsiteY68" fmla="*/ 38100 h 497681"/>
              <a:gd name="connsiteX69" fmla="*/ 223837 w 635794"/>
              <a:gd name="connsiteY69" fmla="*/ 16668 h 497681"/>
              <a:gd name="connsiteX70" fmla="*/ 195262 w 635794"/>
              <a:gd name="connsiteY70" fmla="*/ 26193 h 497681"/>
              <a:gd name="connsiteX71" fmla="*/ 176212 w 635794"/>
              <a:gd name="connsiteY71" fmla="*/ 38100 h 497681"/>
              <a:gd name="connsiteX72" fmla="*/ 123825 w 635794"/>
              <a:gd name="connsiteY72" fmla="*/ 30956 h 497681"/>
              <a:gd name="connsiteX73" fmla="*/ 66675 w 635794"/>
              <a:gd name="connsiteY73" fmla="*/ 4762 h 497681"/>
              <a:gd name="connsiteX74" fmla="*/ 30956 w 635794"/>
              <a:gd name="connsiteY74" fmla="*/ 0 h 497681"/>
              <a:gd name="connsiteX75" fmla="*/ 0 w 635794"/>
              <a:gd name="connsiteY75" fmla="*/ 0 h 497681"/>
              <a:gd name="connsiteX76" fmla="*/ 0 w 635794"/>
              <a:gd name="connsiteY76" fmla="*/ 42862 h 497681"/>
              <a:gd name="connsiteX77" fmla="*/ 7144 w 635794"/>
              <a:gd name="connsiteY77" fmla="*/ 80962 h 497681"/>
              <a:gd name="connsiteX78" fmla="*/ 23812 w 635794"/>
              <a:gd name="connsiteY78" fmla="*/ 121443 h 497681"/>
              <a:gd name="connsiteX79" fmla="*/ 28575 w 635794"/>
              <a:gd name="connsiteY79" fmla="*/ 135731 h 497681"/>
              <a:gd name="connsiteX80" fmla="*/ 4762 w 635794"/>
              <a:gd name="connsiteY80" fmla="*/ 133350 h 497681"/>
              <a:gd name="connsiteX81" fmla="*/ 19050 w 635794"/>
              <a:gd name="connsiteY81" fmla="*/ 161925 h 497681"/>
              <a:gd name="connsiteX82" fmla="*/ 42862 w 635794"/>
              <a:gd name="connsiteY82" fmla="*/ 178593 h 497681"/>
              <a:gd name="connsiteX83" fmla="*/ 54769 w 635794"/>
              <a:gd name="connsiteY83" fmla="*/ 190500 h 497681"/>
              <a:gd name="connsiteX84" fmla="*/ 50006 w 635794"/>
              <a:gd name="connsiteY84" fmla="*/ 216693 h 497681"/>
              <a:gd name="connsiteX85" fmla="*/ 100012 w 635794"/>
              <a:gd name="connsiteY85" fmla="*/ 271462 h 49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35794" h="497681">
                <a:moveTo>
                  <a:pt x="100012" y="271462"/>
                </a:moveTo>
                <a:lnTo>
                  <a:pt x="90487" y="209550"/>
                </a:lnTo>
                <a:lnTo>
                  <a:pt x="85725" y="190500"/>
                </a:lnTo>
                <a:lnTo>
                  <a:pt x="85725" y="161925"/>
                </a:lnTo>
                <a:lnTo>
                  <a:pt x="66675" y="145256"/>
                </a:lnTo>
                <a:lnTo>
                  <a:pt x="61912" y="123825"/>
                </a:lnTo>
                <a:lnTo>
                  <a:pt x="57150" y="100012"/>
                </a:lnTo>
                <a:lnTo>
                  <a:pt x="42862" y="76200"/>
                </a:lnTo>
                <a:lnTo>
                  <a:pt x="45244" y="47625"/>
                </a:lnTo>
                <a:lnTo>
                  <a:pt x="59531" y="42862"/>
                </a:lnTo>
                <a:lnTo>
                  <a:pt x="73819" y="50006"/>
                </a:lnTo>
                <a:lnTo>
                  <a:pt x="80962" y="104775"/>
                </a:lnTo>
                <a:lnTo>
                  <a:pt x="102394" y="140493"/>
                </a:lnTo>
                <a:lnTo>
                  <a:pt x="123825" y="173831"/>
                </a:lnTo>
                <a:lnTo>
                  <a:pt x="121444" y="190500"/>
                </a:lnTo>
                <a:lnTo>
                  <a:pt x="119062" y="202406"/>
                </a:lnTo>
                <a:lnTo>
                  <a:pt x="142875" y="216693"/>
                </a:lnTo>
                <a:lnTo>
                  <a:pt x="173831" y="269081"/>
                </a:lnTo>
                <a:lnTo>
                  <a:pt x="185737" y="295275"/>
                </a:lnTo>
                <a:lnTo>
                  <a:pt x="180975" y="326231"/>
                </a:lnTo>
                <a:lnTo>
                  <a:pt x="180975" y="350043"/>
                </a:lnTo>
                <a:lnTo>
                  <a:pt x="202406" y="385762"/>
                </a:lnTo>
                <a:lnTo>
                  <a:pt x="238125" y="407193"/>
                </a:lnTo>
                <a:lnTo>
                  <a:pt x="278606" y="433387"/>
                </a:lnTo>
                <a:lnTo>
                  <a:pt x="314325" y="447675"/>
                </a:lnTo>
                <a:lnTo>
                  <a:pt x="354806" y="466725"/>
                </a:lnTo>
                <a:lnTo>
                  <a:pt x="385762" y="478631"/>
                </a:lnTo>
                <a:lnTo>
                  <a:pt x="423862" y="452437"/>
                </a:lnTo>
                <a:lnTo>
                  <a:pt x="452437" y="476250"/>
                </a:lnTo>
                <a:lnTo>
                  <a:pt x="476250" y="497681"/>
                </a:lnTo>
                <a:lnTo>
                  <a:pt x="485775" y="490537"/>
                </a:lnTo>
                <a:lnTo>
                  <a:pt x="492919" y="469106"/>
                </a:lnTo>
                <a:lnTo>
                  <a:pt x="516731" y="469106"/>
                </a:lnTo>
                <a:lnTo>
                  <a:pt x="535781" y="457200"/>
                </a:lnTo>
                <a:lnTo>
                  <a:pt x="523875" y="431006"/>
                </a:lnTo>
                <a:lnTo>
                  <a:pt x="547687" y="421481"/>
                </a:lnTo>
                <a:lnTo>
                  <a:pt x="566737" y="409575"/>
                </a:lnTo>
                <a:lnTo>
                  <a:pt x="578644" y="392906"/>
                </a:lnTo>
                <a:lnTo>
                  <a:pt x="609600" y="383381"/>
                </a:lnTo>
                <a:lnTo>
                  <a:pt x="609600" y="354806"/>
                </a:lnTo>
                <a:lnTo>
                  <a:pt x="626269" y="323850"/>
                </a:lnTo>
                <a:lnTo>
                  <a:pt x="635794" y="302418"/>
                </a:lnTo>
                <a:lnTo>
                  <a:pt x="597694" y="304800"/>
                </a:lnTo>
                <a:lnTo>
                  <a:pt x="561975" y="311943"/>
                </a:lnTo>
                <a:lnTo>
                  <a:pt x="542925" y="319087"/>
                </a:lnTo>
                <a:lnTo>
                  <a:pt x="531019" y="342900"/>
                </a:lnTo>
                <a:lnTo>
                  <a:pt x="523875" y="364331"/>
                </a:lnTo>
                <a:lnTo>
                  <a:pt x="504825" y="388143"/>
                </a:lnTo>
                <a:lnTo>
                  <a:pt x="471487" y="390525"/>
                </a:lnTo>
                <a:lnTo>
                  <a:pt x="450056" y="392906"/>
                </a:lnTo>
                <a:lnTo>
                  <a:pt x="426244" y="392906"/>
                </a:lnTo>
                <a:lnTo>
                  <a:pt x="407194" y="369093"/>
                </a:lnTo>
                <a:lnTo>
                  <a:pt x="397669" y="342900"/>
                </a:lnTo>
                <a:lnTo>
                  <a:pt x="376237" y="307181"/>
                </a:lnTo>
                <a:lnTo>
                  <a:pt x="378619" y="276225"/>
                </a:lnTo>
                <a:lnTo>
                  <a:pt x="390525" y="242887"/>
                </a:lnTo>
                <a:lnTo>
                  <a:pt x="395287" y="209550"/>
                </a:lnTo>
                <a:lnTo>
                  <a:pt x="416719" y="183356"/>
                </a:lnTo>
                <a:lnTo>
                  <a:pt x="390525" y="171450"/>
                </a:lnTo>
                <a:lnTo>
                  <a:pt x="369094" y="157162"/>
                </a:lnTo>
                <a:lnTo>
                  <a:pt x="357187" y="116681"/>
                </a:lnTo>
                <a:lnTo>
                  <a:pt x="350044" y="90487"/>
                </a:lnTo>
                <a:lnTo>
                  <a:pt x="335756" y="76200"/>
                </a:lnTo>
                <a:lnTo>
                  <a:pt x="314325" y="80962"/>
                </a:lnTo>
                <a:lnTo>
                  <a:pt x="295275" y="83343"/>
                </a:lnTo>
                <a:lnTo>
                  <a:pt x="283369" y="95250"/>
                </a:lnTo>
                <a:lnTo>
                  <a:pt x="269081" y="76200"/>
                </a:lnTo>
                <a:lnTo>
                  <a:pt x="269081" y="52387"/>
                </a:lnTo>
                <a:lnTo>
                  <a:pt x="250031" y="38100"/>
                </a:lnTo>
                <a:lnTo>
                  <a:pt x="223837" y="16668"/>
                </a:lnTo>
                <a:lnTo>
                  <a:pt x="195262" y="26193"/>
                </a:lnTo>
                <a:lnTo>
                  <a:pt x="176212" y="38100"/>
                </a:lnTo>
                <a:lnTo>
                  <a:pt x="123825" y="30956"/>
                </a:lnTo>
                <a:lnTo>
                  <a:pt x="66675" y="4762"/>
                </a:lnTo>
                <a:lnTo>
                  <a:pt x="30956" y="0"/>
                </a:lnTo>
                <a:lnTo>
                  <a:pt x="0" y="0"/>
                </a:lnTo>
                <a:lnTo>
                  <a:pt x="0" y="42862"/>
                </a:lnTo>
                <a:lnTo>
                  <a:pt x="7144" y="80962"/>
                </a:lnTo>
                <a:lnTo>
                  <a:pt x="23812" y="121443"/>
                </a:lnTo>
                <a:lnTo>
                  <a:pt x="28575" y="135731"/>
                </a:lnTo>
                <a:lnTo>
                  <a:pt x="4762" y="133350"/>
                </a:lnTo>
                <a:lnTo>
                  <a:pt x="19050" y="161925"/>
                </a:lnTo>
                <a:lnTo>
                  <a:pt x="42862" y="178593"/>
                </a:lnTo>
                <a:lnTo>
                  <a:pt x="54769" y="190500"/>
                </a:lnTo>
                <a:lnTo>
                  <a:pt x="50006" y="216693"/>
                </a:lnTo>
                <a:lnTo>
                  <a:pt x="100012" y="271462"/>
                </a:ln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69540ED9-704B-45AE-BD37-30212752A10A}"/>
              </a:ext>
            </a:extLst>
          </p:cNvPr>
          <p:cNvSpPr/>
          <p:nvPr/>
        </p:nvSpPr>
        <p:spPr>
          <a:xfrm>
            <a:off x="1732542" y="2816932"/>
            <a:ext cx="36000" cy="36000"/>
          </a:xfrm>
          <a:prstGeom prst="ellipse">
            <a:avLst/>
          </a:pr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xmlns="" id="{F06521B2-2FCD-4C5F-9207-DC38B75B85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3708" y="2816932"/>
            <a:ext cx="0" cy="4724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xmlns="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75" y="1261009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Mexiko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1.964.375	357.022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125,9	80,5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	</a:t>
            </a:r>
            <a:r>
              <a:rPr lang="de-DE" altLang="de-DE" sz="1200" b="0" dirty="0"/>
              <a:t>64,1	225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1,1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73,5	78,6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79,2	83,4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4,2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6,0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19.900	50.800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(2019)</a:t>
            </a:r>
            <a:r>
              <a:rPr lang="de-DE" altLang="de-DE" sz="800" dirty="0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6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62E1994D-FAD4-43D7-9287-E85E07E6ED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28" y="260349"/>
            <a:ext cx="8631047" cy="5545139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xmlns="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429000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xmlns="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97" y="701673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88167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xmlns="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374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In Mexiko herrscht ein erbitterter Kampf zwischen Drogenkartellen und dem Staat. Er hat bereits 200.000 Menschen das Leben gekostet, 40.000 werden vermisst.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D7C5BEB3-E258-468D-AA79-AC32C4FD8F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1655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xmlns="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6335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Organisation SERAPAZ unterstützt die Angehörigen von Verschwundenen. Sie er-halten psychosoziale Unterstützung und lernen, sich zu organisieren und zu vernetzen.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2E83A5AA-02E3-4712-AE28-4F5C4F0C3F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364" y="260350"/>
            <a:ext cx="4245199" cy="5545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C9CFD890-651E-4E63-AD90-CC0D44C297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45197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63CE7EA2-16EB-4311-AC7F-B0BEB67E3C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0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xmlns="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68414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Außerdem erfahren sie Hilfe bei der Suche nach den Überresten ihrer Liebsten. Meist sind es Frauen, die ihre Männer, Söhne oder Brüder suchen.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2267577-243B-41AD-9457-7BEF16C65E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3105148"/>
            <a:ext cx="4249739" cy="27003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62728699-D3A4-498B-955E-B3A785ED6B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48"/>
            <a:ext cx="4249737" cy="55451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06AA35A3-3A5E-48BF-B3DC-4D36D0A217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49"/>
            <a:ext cx="4249739" cy="27003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xmlns="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xmlns="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374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Sinaloa</a:t>
            </a:r>
            <a:r>
              <a:rPr lang="de-DE" b="0" dirty="0"/>
              <a:t>, Wiege des gleichnamigen Drogenkartells, ist eine raue Gegend. Die meisten Männer hier verdingen sich als Tagelöhner oder wandern in die Städte ab.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ADBF63C3-CAFD-4715-9C7F-47584FD948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6445251" cy="555461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82F6628C-23C7-42CB-AE19-D7C39CB193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538" y="260350"/>
            <a:ext cx="2052637" cy="555461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xmlns="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Auf dem Land herrscht ein diffuser Krieg mit diffusen Fronten. Die Bevölkerung steht mitten im Kugelhagel und versucht, sich </a:t>
            </a:r>
            <a:r>
              <a:rPr lang="de-DE" b="0" dirty="0" err="1"/>
              <a:t>wegzuducken</a:t>
            </a:r>
            <a:r>
              <a:rPr lang="de-DE" b="0" dirty="0"/>
              <a:t>. Auch Lisbeth Ortega.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C785FBF9-F13D-41AC-958F-A9C2FC6452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xmlns="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Am 9.2.2016 rief sie ihre Tochter um 21.50 Uhr auf dem Handy an. </a:t>
            </a:r>
            <a:r>
              <a:rPr lang="de-DE" b="0" dirty="0" err="1"/>
              <a:t>Zumiko</a:t>
            </a:r>
            <a:r>
              <a:rPr lang="de-DE" b="0" dirty="0"/>
              <a:t> rannte und war atemlos: „Die Polizei verfolgt uns.“ Es waren die letzten Worte der 21-Jährigen.</a:t>
            </a:r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xmlns="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xmlns="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9094E9E-9968-491E-ACA5-0D8810E42B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3105150"/>
            <a:ext cx="42497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FF966A3E-C4B3-40C3-84AB-E47667C579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256" y="260350"/>
            <a:ext cx="4242307" cy="55451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D74259CC-0066-4022-B6BC-97D012A6EF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0654" y="260350"/>
            <a:ext cx="4242521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xmlns="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Lisbeth Ortega ging zur Polizei, klapperte alle Krankenhäuser, Leichenschauhäuser und Gefängnisse ab, schaltete Suchanzeigen. Doch von </a:t>
            </a:r>
            <a:r>
              <a:rPr lang="de-DE" b="0" dirty="0" err="1"/>
              <a:t>Zumiko</a:t>
            </a:r>
            <a:r>
              <a:rPr lang="de-DE" b="0" dirty="0"/>
              <a:t> fehlt bis heute jede Spur.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35029B7C-C759-459C-820E-4641242E23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013" y="188118"/>
            <a:ext cx="8642350" cy="55451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562</Words>
  <Application>Microsoft Office PowerPoint</Application>
  <PresentationFormat>Bildschirmpräsentation (4:3)</PresentationFormat>
  <Paragraphs>86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Gerechtigkeit für die Verschwundenen</dc:title>
  <dc:creator>BfdW</dc:creator>
  <cp:lastModifiedBy>thorsten.lichtblau</cp:lastModifiedBy>
  <cp:revision>1120</cp:revision>
  <dcterms:created xsi:type="dcterms:W3CDTF">2005-03-02T11:53:12Z</dcterms:created>
  <dcterms:modified xsi:type="dcterms:W3CDTF">2019-05-15T13:47:59Z</dcterms:modified>
</cp:coreProperties>
</file>