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6" r:id="rId2"/>
    <p:sldId id="413" r:id="rId3"/>
    <p:sldId id="422" r:id="rId4"/>
    <p:sldId id="429" r:id="rId5"/>
    <p:sldId id="354" r:id="rId6"/>
    <p:sldId id="391" r:id="rId7"/>
    <p:sldId id="423" r:id="rId8"/>
    <p:sldId id="370" r:id="rId9"/>
    <p:sldId id="326" r:id="rId10"/>
    <p:sldId id="382" r:id="rId11"/>
    <p:sldId id="334" r:id="rId12"/>
    <p:sldId id="385" r:id="rId13"/>
    <p:sldId id="376" r:id="rId14"/>
    <p:sldId id="330" r:id="rId15"/>
    <p:sldId id="386" r:id="rId16"/>
    <p:sldId id="320" r:id="rId17"/>
    <p:sldId id="387" r:id="rId18"/>
    <p:sldId id="384" r:id="rId19"/>
    <p:sldId id="375" r:id="rId20"/>
    <p:sldId id="428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05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51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3554" autoAdjust="0"/>
  </p:normalViewPr>
  <p:slideViewPr>
    <p:cSldViewPr showGuides="1">
      <p:cViewPr varScale="1">
        <p:scale>
          <a:sx n="93" d="100"/>
          <a:sy n="93" d="100"/>
        </p:scale>
        <p:origin x="1410" y="90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2205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51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30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3097A276-8572-4C1E-9F96-D7E95C2F7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AD63F1EB-8006-46D1-8AE8-13A709A7C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4704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2222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8970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939F84-763C-443E-93BD-0A9A7E5D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91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448" y="3629097"/>
            <a:ext cx="4968552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Keine Chance für Corona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93" y="731837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Liberia</a:t>
            </a:r>
          </a:p>
        </p:txBody>
      </p:sp>
    </p:spTree>
    <p:extLst>
      <p:ext uri="{BB962C8B-B14F-4D97-AF65-F5344CB8AC3E}">
        <p14:creationId xmlns:p14="http://schemas.microsoft.com/office/powerpoint/2010/main" val="2816285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Matthew </a:t>
            </a:r>
            <a:r>
              <a:rPr lang="de-DE" sz="180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Zawalo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hatte die Ebola-Epidemie mit ihren schrecklichen Folgen miterlebt. Er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wusste: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 etwas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darf sich nicht wiederholen.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135702-36AE-4407-905B-565070CDF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99" y="260349"/>
            <a:ext cx="8643076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CHAL erhielt er Seife und Desinfektionsmittel. Doch nicht nur das: „Sie haben uns fortgebildet. Dieses Wissen geben wir jetzt weiter.“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96928F-1AB0-413C-B5A0-86EE93242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4EBB97E-D3A6-4DF8-9D8D-89BBA7C7E7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1"/>
            <a:ext cx="4249737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B0F289-D8BC-4F16-99B1-180A7B8FF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Seife ist teuer in Liberia. Daher stellt CHAL </a:t>
            </a:r>
            <a:r>
              <a:rPr lang="de-DE" sz="1800" b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sie 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selbst her. </a:t>
            </a:r>
            <a:r>
              <a:rPr lang="de-DE" sz="1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Produzen-tinnen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Jartu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Moto </a:t>
            </a:r>
            <a:r>
              <a:rPr lang="de-DE" sz="1800" b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bekommen so 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ein regelmäßiges Einkommen</a:t>
            </a:r>
            <a:r>
              <a:rPr lang="de-DE" sz="1800" b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90002-7A64-4057-B355-65D345687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1001AA-F6C2-4B15-AAC8-2D4E049F3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Auch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Patience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Meannue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wird bei ihrer Arbeit von CHAL unterstützt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1800" b="0" dirty="0" smtClean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arbeitet in einem Krankenhaus der Hauptstadt Monrovia.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9B1293-D93A-4D28-85A1-2169FE450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Beginn der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Pandemie fehlte dort ein Beatmungsgerät. „Wir waren sehr froh, als CHAL uns eins zur Verfügung gestellt hat“, sagt sie.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AF1510-9F24-4F95-8149-B61B91037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158" y="260351"/>
            <a:ext cx="4241405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798F71-C2F1-40B3-A78F-4D98DB246E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B9367F-D4B1-4323-B042-33B22777E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929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R="27305">
              <a:tabLst>
                <a:tab pos="3060700" algn="l"/>
              </a:tabLst>
            </a:pP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Krankenschwester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nahm an einer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Schulung zur Corona-Prävention teil. Ihr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Wissen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teilte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sie anschließend mit den anderen Mitarbeitenden.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2FB379-8C3C-4F75-88D3-F90C1078F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52" y="265785"/>
            <a:ext cx="8642351" cy="5539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getroffenen Vorsichtsmaßnahmen zahlen sich aus.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Viele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Monate lang hat sich in ihrem Krankenhaus niemand mehr mit COVID infiziert.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31124E-4715-4ED7-8E2F-4BC89CD02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7" cy="5545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640C41-3807-49AF-813F-33A71A3C7C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88" y="260348"/>
            <a:ext cx="4236875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Matthew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Zawalos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Engagement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zeigt Erfolge: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Im ganzen letzten Jahr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gab es in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seinem Dorf nur einen einzigen Corona-Fall.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601F66-2713-4366-8944-D2694875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5" y="260350"/>
            <a:ext cx="863424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„Wir sind stolz darauf, dass wir die Ausbreitung des Virus eindämmen konnten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de-DE" sz="1800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sagt Patricia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Kamara, die Direktorin von CHAL.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A7BB6F-588B-4C27-8B04-4AF565A0F1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48" y="260350"/>
            <a:ext cx="864399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Christian Health Association of Liberia (CHAL)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Keine Chance für Corona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www.brot-fuer-die-welt.de/projekte/liberia-gesundheit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Knödl, 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Franziska Reich (</a:t>
            </a:r>
            <a:r>
              <a:rPr lang="de-DE" b="0" dirty="0" err="1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V.i.S.d.P</a:t>
            </a:r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.)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i="0" u="none" strike="noStrike" baseline="0" dirty="0"/>
              <a:t>Katrin </a:t>
            </a:r>
            <a:r>
              <a:rPr lang="de-DE" b="0" i="0" u="none" strike="noStrike" baseline="0" dirty="0" err="1"/>
              <a:t>Gänsler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Christoph </a:t>
            </a:r>
            <a:r>
              <a:rPr lang="de-DE" b="0" dirty="0" err="1"/>
              <a:t>Püschner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August 2021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49371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Liberia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30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Liberia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111.369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5,2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18,0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 </a:t>
            </a:r>
            <a:r>
              <a:rPr lang="de-DE" altLang="de-DE" sz="1200" b="0" dirty="0">
                <a:cs typeface="Arial" panose="020B0604020202020204" pitchFamily="34" charset="0"/>
              </a:rPr>
              <a:t>in Jahren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65,1	81,3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4,8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0,4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10,9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51,7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12,0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sz="1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CO2-Ausstoß pro Kopf</a:t>
            </a:r>
            <a:r>
              <a:rPr lang="de-DE" altLang="de-DE" sz="1200" dirty="0">
                <a:cs typeface="Arial" panose="020B0604020202020204" pitchFamily="34" charset="0"/>
              </a:rPr>
              <a:t> </a:t>
            </a:r>
            <a:r>
              <a:rPr lang="de-DE" altLang="de-DE" sz="1200" b="0" dirty="0">
                <a:cs typeface="Arial" panose="020B0604020202020204" pitchFamily="34" charset="0"/>
              </a:rPr>
              <a:t>in Tonnen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0,2	10,6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1.428	53.919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(2021)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F4261DB8-42AC-45B5-857A-F9619B521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3649504" cy="5552406"/>
          </a:xfrm>
          <a:prstGeom prst="rect">
            <a:avLst/>
          </a:prstGeom>
        </p:spPr>
      </p:pic>
      <p:sp>
        <p:nvSpPr>
          <p:cNvPr id="24" name="Rechteck 16">
            <a:extLst>
              <a:ext uri="{FF2B5EF4-FFF2-40B4-BE49-F238E27FC236}">
                <a16:creationId xmlns:a16="http://schemas.microsoft.com/office/drawing/2014/main" id="{0A67D452-34B0-44AC-AC16-1BB34CF2E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05" y="316915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LIBERIA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C7DBDC3-C7CA-4D09-AEAB-A65DDCCEFCF2}"/>
              </a:ext>
            </a:extLst>
          </p:cNvPr>
          <p:cNvCxnSpPr>
            <a:cxnSpLocks/>
          </p:cNvCxnSpPr>
          <p:nvPr/>
        </p:nvCxnSpPr>
        <p:spPr>
          <a:xfrm>
            <a:off x="863588" y="3320988"/>
            <a:ext cx="348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F6641C2-F2F6-44BC-9390-973B348F8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7" y="3561107"/>
            <a:ext cx="4933568" cy="2251649"/>
          </a:xfrm>
          <a:prstGeom prst="rect">
            <a:avLst/>
          </a:prstGeom>
        </p:spPr>
      </p:pic>
      <p:sp>
        <p:nvSpPr>
          <p:cNvPr id="28" name="Rechteck 16">
            <a:extLst>
              <a:ext uri="{FF2B5EF4-FFF2-40B4-BE49-F238E27FC236}">
                <a16:creationId xmlns:a16="http://schemas.microsoft.com/office/drawing/2014/main" id="{145CFA40-4C13-4547-BD3D-B8E8E816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36" y="504918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LIBERIA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CA107F0-E44A-4F63-BCE3-EE50C5C0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116" y="4573526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Monrovia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52152B6-4022-4467-8CA5-1470CEE29F39}"/>
              </a:ext>
            </a:extLst>
          </p:cNvPr>
          <p:cNvGrpSpPr/>
          <p:nvPr/>
        </p:nvGrpSpPr>
        <p:grpSpPr>
          <a:xfrm>
            <a:off x="5318947" y="4722814"/>
            <a:ext cx="90873" cy="90873"/>
            <a:chOff x="7058657" y="1304764"/>
            <a:chExt cx="90873" cy="90873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5417344E-EE3F-444A-BB42-E1E4E6D034A3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5DA9F10-D1F0-49EA-BD73-73D0483FC571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9CBDE025-0059-40E3-96D0-0B2EAC20E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150" y="3537012"/>
            <a:ext cx="155012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GUINEA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56970FC-58D5-484C-8008-600C508E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43" y="4313736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ELFENBEINKÜSTE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2ADBB46-9766-4186-BB46-D6811E8D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6" y="3810791"/>
            <a:ext cx="1550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SIERRA </a:t>
            </a:r>
          </a:p>
          <a:p>
            <a:pPr eaLnBrk="1" hangingPunct="1"/>
            <a:r>
              <a:rPr lang="de-DE" altLang="de-DE" sz="1200" b="0" dirty="0"/>
              <a:t>LEONE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DBF14A-3CA9-4A1C-A50F-C5BBEF53560F}"/>
              </a:ext>
            </a:extLst>
          </p:cNvPr>
          <p:cNvSpPr/>
          <p:nvPr/>
        </p:nvSpPr>
        <p:spPr>
          <a:xfrm>
            <a:off x="5908729" y="4438851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8C82C38-7E3C-4F16-9CC5-6C1798A4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086" y="4268652"/>
            <a:ext cx="66994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Busie</a:t>
            </a:r>
            <a:r>
              <a:rPr lang="de-DE" altLang="de-DE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FAF7046-9373-457E-B037-DEFD7C5B3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5137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7" y="3100361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2439293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7633729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Seit dem Bürgerkrieg zählt Liberia zu den ärmsten Ländern der Welt. Die Ebola-Epidemie von 2014 bis 2016 hat die Not noch vergrößert.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C60729-AA86-4A80-9F0A-D4116B6F3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33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D14773C-CC4F-4EDC-ADBF-3BBB6CC6A8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194" y="260350"/>
            <a:ext cx="4249738" cy="55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387189-8FB8-4362-A69E-5B91914CD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898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8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Mehr als 10.000 Menschen erkrankten damals, fast die Hälfte von ihnen starb an dem Virus. Viele Überlebende sind bis heute traumatisiert.</a:t>
            </a:r>
            <a:r>
              <a:rPr lang="de-DE" sz="1800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800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6CB4FE-3EF1-4873-957C-2B4ED8E07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540" y="260350"/>
            <a:ext cx="4252634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3D4EA5-1D18-43AB-97B4-69930A69A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76" y="260350"/>
            <a:ext cx="424928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Christian Health Association of Liberia (CHAL) unterstützt christliche Krankenhäuser und Gesundheitsstationen im ganzen Land.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8DCB38-23C8-4440-94B1-D3749805F4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76" y="260351"/>
            <a:ext cx="422378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17896D-1A2F-4984-ADCD-D1A83888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EE873D-FB2C-4CC0-8DDF-F92263AEE7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49737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5FABC1D-13B3-48F0-931A-890B7681DB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27923"/>
            <a:ext cx="4249738" cy="26775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Matthew </a:t>
            </a:r>
            <a:r>
              <a:rPr lang="de-DE" sz="180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Zawalo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ist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ehrenamtlicher Mitarbeiter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Organisation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Sein erklärtes Ziel: sein Heimatdorf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vor Corona zu schützen. 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0AF85D-300A-480C-8072-596383F93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6854" cy="55452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Gemeinsam mit seinen 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Kollegen ruft er die Mitglieder der Gemeinde regelmäßig zusammen, um </a:t>
            </a:r>
            <a:r>
              <a:rPr lang="de-DE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über das Virus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informieren.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383882-CACD-41F0-B363-FAC8F6733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12" y="260350"/>
            <a:ext cx="2052640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D29D9A0-3483-4219-AAA9-DF843D03B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42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 Vordergrund stehen dabei die</a:t>
            </a:r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Schutzmaßnahmen: Abstand halten, in die Armbeuge husten, nicht die Hände schütteln ...</a:t>
            </a:r>
            <a:endParaRPr lang="de-DE" sz="1800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3A3612-47F7-44C8-8E1B-6291F691A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2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1800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Ortseingang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haben die Gesundheitshelfer einen Eimer mit Wasser aufgestellt; wer nach </a:t>
            </a:r>
            <a:r>
              <a:rPr lang="de-DE" sz="1800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Busie</a:t>
            </a:r>
            <a:r>
              <a:rPr lang="de-DE" sz="1800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kommt, muss sich hier die Hände waschen.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3F4F35-D795-4A00-AD3C-3DF7B3F83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9536"/>
            <a:ext cx="4249736" cy="26911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BD0CB1B-8F3A-43AF-8961-8BCFF6925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6ACCE9-8869-4A99-A971-401FDB8C7C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NSimSun</vt:lpstr>
      <vt:lpstr>Arial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1247</cp:revision>
  <dcterms:created xsi:type="dcterms:W3CDTF">2005-03-02T11:53:12Z</dcterms:created>
  <dcterms:modified xsi:type="dcterms:W3CDTF">2021-08-06T12:45:07Z</dcterms:modified>
</cp:coreProperties>
</file>