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78" r:id="rId2"/>
    <p:sldId id="529" r:id="rId3"/>
    <p:sldId id="477" r:id="rId4"/>
    <p:sldId id="474" r:id="rId5"/>
    <p:sldId id="476" r:id="rId6"/>
    <p:sldId id="528" r:id="rId7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7" autoAdjust="0"/>
    <p:restoredTop sz="95398" autoAdjust="0"/>
  </p:normalViewPr>
  <p:slideViewPr>
    <p:cSldViewPr>
      <p:cViewPr>
        <p:scale>
          <a:sx n="60" d="100"/>
          <a:sy n="60" d="100"/>
        </p:scale>
        <p:origin x="-2388" y="-10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37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CB81EB47-FB94-42BC-B621-3EEBA9A9D928}" type="datetimeFigureOut">
              <a:rPr lang="de-DE" smtClean="0"/>
              <a:pPr/>
              <a:t>05.07.2019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013"/>
            <a:ext cx="2919413" cy="493712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5C3C710D-265B-4CB0-A54F-DCA301C669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657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74F61CAE-B4FD-4BD5-9813-54D994B75D07}" type="datetimeFigureOut">
              <a:rPr lang="de-DE" smtClean="0"/>
              <a:pPr/>
              <a:t>05.07.2019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39" tIns="45719" rIns="91439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E0BC5456-E4CB-478C-A1EB-43B685B38E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764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651">
              <a:defRPr/>
            </a:pPr>
            <a:fld id="{E0BC5456-E4CB-478C-A1EB-43B685B38E1A}" type="slidenum">
              <a:rPr lang="de-DE" smtClean="0">
                <a:solidFill>
                  <a:prstClr val="black"/>
                </a:solidFill>
                <a:latin typeface="Calibri"/>
              </a:rPr>
              <a:pPr defTabSz="910651">
                <a:defRPr/>
              </a:pPr>
              <a:t>1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9704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651">
              <a:defRPr/>
            </a:pPr>
            <a:fld id="{E0BC5456-E4CB-478C-A1EB-43B685B38E1A}" type="slidenum">
              <a:rPr lang="de-DE" smtClean="0">
                <a:solidFill>
                  <a:prstClr val="black"/>
                </a:solidFill>
                <a:latin typeface="Calibri"/>
              </a:rPr>
              <a:pPr defTabSz="910651">
                <a:defRPr/>
              </a:pPr>
              <a:t>2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0343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651">
              <a:defRPr/>
            </a:pPr>
            <a:fld id="{E0BC5456-E4CB-478C-A1EB-43B685B38E1A}" type="slidenum">
              <a:rPr lang="de-DE" smtClean="0">
                <a:solidFill>
                  <a:prstClr val="black"/>
                </a:solidFill>
                <a:latin typeface="Calibri"/>
              </a:rPr>
              <a:pPr defTabSz="910651">
                <a:defRPr/>
              </a:pPr>
              <a:t>3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7043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651">
              <a:defRPr/>
            </a:pPr>
            <a:fld id="{E0BC5456-E4CB-478C-A1EB-43B685B38E1A}" type="slidenum">
              <a:rPr lang="de-DE" smtClean="0">
                <a:solidFill>
                  <a:prstClr val="black"/>
                </a:solidFill>
                <a:latin typeface="Calibri"/>
              </a:rPr>
              <a:pPr defTabSz="910651">
                <a:defRPr/>
              </a:pPr>
              <a:t>4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0343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651">
              <a:defRPr/>
            </a:pPr>
            <a:fld id="{E0BC5456-E4CB-478C-A1EB-43B685B38E1A}" type="slidenum">
              <a:rPr lang="de-DE" smtClean="0">
                <a:solidFill>
                  <a:prstClr val="black"/>
                </a:solidFill>
                <a:latin typeface="Calibri"/>
              </a:rPr>
              <a:pPr defTabSz="910651">
                <a:defRPr/>
              </a:pPr>
              <a:t>5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940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651">
              <a:defRPr/>
            </a:pPr>
            <a:fld id="{E0BC5456-E4CB-478C-A1EB-43B685B38E1A}" type="slidenum">
              <a:rPr lang="de-DE" smtClean="0">
                <a:solidFill>
                  <a:prstClr val="black"/>
                </a:solidFill>
                <a:latin typeface="Calibri"/>
              </a:rPr>
              <a:pPr defTabSz="910651">
                <a:defRPr/>
              </a:pPr>
              <a:t>6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034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A8CC-B737-4C22-A778-CFCDE6612968}" type="datetime1">
              <a:rPr lang="de-DE" smtClean="0"/>
              <a:pPr/>
              <a:t>05.07.2019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5010-DDEF-4E08-A2FF-043719E8A791}" type="datetime1">
              <a:rPr lang="de-DE" smtClean="0"/>
              <a:pPr/>
              <a:t>05.07.2019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C23F-8F70-4527-9CE2-D2F105556CEB}" type="datetime1">
              <a:rPr lang="de-DE" smtClean="0"/>
              <a:pPr/>
              <a:t>05.07.2019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19D6-2BF7-4828-A6B8-CD94F19445A9}" type="datetime1">
              <a:rPr lang="de-DE" smtClean="0"/>
              <a:pPr/>
              <a:t>05.07.2019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DE20-5083-45D6-81B1-F0D611E57649}" type="datetime1">
              <a:rPr lang="de-DE" smtClean="0"/>
              <a:pPr/>
              <a:t>05.07.2019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C712-DAAE-4E4F-BE8A-38E08AA36396}" type="datetime1">
              <a:rPr lang="de-DE" smtClean="0"/>
              <a:pPr/>
              <a:t>05.07.2019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7B2A-8604-429E-951E-991D7B7362B0}" type="datetime1">
              <a:rPr lang="de-DE" smtClean="0"/>
              <a:pPr/>
              <a:t>05.07.2019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7B9B-0985-4142-9DB7-F1DE1F7B921F}" type="datetime1">
              <a:rPr lang="de-DE" smtClean="0"/>
              <a:pPr/>
              <a:t>05.07.2019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DDBC-0E60-40B5-BD7C-B25569AA8A39}" type="datetime1">
              <a:rPr lang="de-DE" smtClean="0"/>
              <a:pPr/>
              <a:t>05.07.2019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384C-7B42-458A-AC83-AE6A92507462}" type="datetime1">
              <a:rPr lang="de-DE" smtClean="0"/>
              <a:pPr/>
              <a:t>05.07.2019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75C8-2715-48F1-9D69-81126DE46BD0}" type="datetime1">
              <a:rPr lang="de-DE" smtClean="0"/>
              <a:pPr/>
              <a:t>05.07.2019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E20C3-3257-47B8-A6DD-1488E72CDE39}" type="datetime1">
              <a:rPr lang="de-DE" smtClean="0"/>
              <a:pPr/>
              <a:t>05.07.2019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2DA5A-B8C4-4C24-B180-9C89A25BDE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9600" b="1" dirty="0" smtClean="0">
                <a:solidFill>
                  <a:srgbClr val="0070C0"/>
                </a:solidFill>
              </a:rPr>
              <a:t>Woher </a:t>
            </a:r>
            <a:r>
              <a:rPr lang="de-DE" sz="9600" b="1" smtClean="0">
                <a:solidFill>
                  <a:srgbClr val="0070C0"/>
                </a:solidFill>
              </a:rPr>
              <a:t>kommt </a:t>
            </a:r>
            <a:r>
              <a:rPr lang="de-DE" sz="9600" b="1" smtClean="0">
                <a:solidFill>
                  <a:srgbClr val="0070C0"/>
                </a:solidFill>
              </a:rPr>
              <a:t>der Reichtum </a:t>
            </a:r>
            <a:r>
              <a:rPr lang="de-DE" sz="9600" b="1" dirty="0" smtClean="0">
                <a:solidFill>
                  <a:srgbClr val="0070C0"/>
                </a:solidFill>
              </a:rPr>
              <a:t>der Queen? </a:t>
            </a:r>
            <a:endParaRPr lang="de-DE" sz="90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6117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013176"/>
          </a:xfrm>
        </p:spPr>
        <p:txBody>
          <a:bodyPr>
            <a:noAutofit/>
          </a:bodyPr>
          <a:lstStyle/>
          <a:p>
            <a:r>
              <a:rPr lang="de-DE" sz="4000" b="1" dirty="0" smtClean="0">
                <a:solidFill>
                  <a:srgbClr val="0070C0"/>
                </a:solidFill>
              </a:rPr>
              <a:t>Großbritannien war in den letzten 500 Jahren einer der mächtigsten und reichsten Staaten der Welt</a:t>
            </a:r>
          </a:p>
          <a:p>
            <a:r>
              <a:rPr lang="de-DE" sz="4000" b="1" dirty="0" smtClean="0">
                <a:solidFill>
                  <a:srgbClr val="0070C0"/>
                </a:solidFill>
              </a:rPr>
              <a:t>Königshaus häufte unglaublichen Reichtum an: heutiges Vermögen: ca. 29 Mrd. Euro</a:t>
            </a:r>
          </a:p>
          <a:p>
            <a:r>
              <a:rPr lang="de-DE" sz="4000" b="1" dirty="0" smtClean="0">
                <a:solidFill>
                  <a:srgbClr val="0070C0"/>
                </a:solidFill>
              </a:rPr>
              <a:t>Quellen: Steuern etc. </a:t>
            </a:r>
            <a:r>
              <a:rPr lang="de-DE" sz="4000" b="1" smtClean="0">
                <a:solidFill>
                  <a:srgbClr val="0070C0"/>
                </a:solidFill>
              </a:rPr>
              <a:t>in Großbritannien, aber </a:t>
            </a:r>
            <a:r>
              <a:rPr lang="de-DE" sz="4000" b="1" dirty="0" smtClean="0">
                <a:solidFill>
                  <a:srgbClr val="0070C0"/>
                </a:solidFill>
              </a:rPr>
              <a:t>ein Teil kam woanders her…</a:t>
            </a:r>
            <a:endParaRPr lang="de-DE" sz="40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10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sz="5000" b="1" dirty="0" smtClean="0">
                <a:solidFill>
                  <a:srgbClr val="0070C0"/>
                </a:solidFill>
              </a:rPr>
              <a:t>Quellen des Reichtums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361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3"/>
          <a:stretch/>
        </p:blipFill>
        <p:spPr bwMode="auto">
          <a:xfrm>
            <a:off x="4104456" y="692696"/>
            <a:ext cx="5039544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631216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de-DE" sz="5000" b="1" dirty="0" smtClean="0">
                <a:solidFill>
                  <a:srgbClr val="0070C0"/>
                </a:solidFill>
              </a:rPr>
              <a:t>Beispiel: Britische Kronjuwelen                                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2492896"/>
            <a:ext cx="5148064" cy="34778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sz="5000" b="1" dirty="0" smtClean="0">
                <a:solidFill>
                  <a:srgbClr val="0070C0"/>
                </a:solidFill>
              </a:rPr>
              <a:t>Gesamtwert:</a:t>
            </a:r>
          </a:p>
          <a:p>
            <a:pPr marL="0" indent="0" algn="ctr">
              <a:buFont typeface="Arial" pitchFamily="34" charset="0"/>
              <a:buNone/>
            </a:pPr>
            <a:r>
              <a:rPr lang="de-DE" sz="5000" b="1" dirty="0">
                <a:solidFill>
                  <a:srgbClr val="0070C0"/>
                </a:solidFill>
              </a:rPr>
              <a:t> </a:t>
            </a:r>
            <a:r>
              <a:rPr lang="de-DE" sz="5000" b="1" dirty="0" smtClean="0">
                <a:solidFill>
                  <a:srgbClr val="0070C0"/>
                </a:solidFill>
              </a:rPr>
              <a:t>mindestens</a:t>
            </a:r>
          </a:p>
          <a:p>
            <a:pPr marL="0" indent="0" algn="ctr">
              <a:buFont typeface="Arial" pitchFamily="34" charset="0"/>
              <a:buNone/>
            </a:pPr>
            <a:r>
              <a:rPr lang="de-DE" sz="5000" b="1" dirty="0" smtClean="0">
                <a:solidFill>
                  <a:srgbClr val="0070C0"/>
                </a:solidFill>
              </a:rPr>
              <a:t>3,4 Milliarden Euro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0" y="63830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Bildquelle: </a:t>
            </a:r>
            <a:r>
              <a:rPr lang="de-DE" sz="1200" i="1" dirty="0" smtClean="0"/>
              <a:t> </a:t>
            </a:r>
            <a:r>
              <a:rPr lang="de-DE" sz="1200" dirty="0" smtClean="0"/>
              <a:t>Cyril Davenport (1848 – 1941) (https://commons.wikimedia.org/wiki/File:Queen_Mary's_Crown.png), „Queen </a:t>
            </a:r>
            <a:r>
              <a:rPr lang="de-DE" sz="1200" dirty="0" err="1" smtClean="0"/>
              <a:t>Mary's</a:t>
            </a:r>
            <a:r>
              <a:rPr lang="de-DE" sz="1200" dirty="0" smtClean="0"/>
              <a:t> </a:t>
            </a:r>
            <a:r>
              <a:rPr lang="de-DE" sz="1200" dirty="0" err="1" smtClean="0"/>
              <a:t>Crown</a:t>
            </a:r>
            <a:r>
              <a:rPr lang="de-DE" sz="1200" dirty="0" smtClean="0"/>
              <a:t>“, als gemeinfrei gekennzeichnet, Details auf </a:t>
            </a:r>
            <a:r>
              <a:rPr lang="de-DE" sz="1200" dirty="0" err="1" smtClean="0"/>
              <a:t>Wikimedia</a:t>
            </a:r>
            <a:r>
              <a:rPr lang="de-DE" sz="1200" dirty="0" smtClean="0"/>
              <a:t> </a:t>
            </a:r>
            <a:r>
              <a:rPr lang="de-DE" sz="1200" dirty="0" err="1" smtClean="0"/>
              <a:t>Commons</a:t>
            </a:r>
            <a:r>
              <a:rPr lang="de-DE" sz="1200" dirty="0" smtClean="0"/>
              <a:t>: https://commons.wikimedia.org/wiki/Template:PD-1923 </a:t>
            </a:r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29173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6184"/>
            <a:ext cx="9144000" cy="5013176"/>
          </a:xfrm>
        </p:spPr>
        <p:txBody>
          <a:bodyPr>
            <a:noAutofit/>
          </a:bodyPr>
          <a:lstStyle/>
          <a:p>
            <a:r>
              <a:rPr lang="de-DE" sz="4000" b="1" dirty="0" smtClean="0">
                <a:solidFill>
                  <a:srgbClr val="0070C0"/>
                </a:solidFill>
              </a:rPr>
              <a:t>Grundlage des extremen Wertes: einige der größten und wertvollsten Edelsteine der Welt</a:t>
            </a:r>
          </a:p>
          <a:p>
            <a:r>
              <a:rPr lang="de-DE" sz="4000" b="1" dirty="0" smtClean="0">
                <a:solidFill>
                  <a:srgbClr val="0070C0"/>
                </a:solidFill>
              </a:rPr>
              <a:t>z. B</a:t>
            </a:r>
            <a:r>
              <a:rPr lang="de-DE" sz="4000" b="1" dirty="0">
                <a:solidFill>
                  <a:srgbClr val="0070C0"/>
                </a:solidFill>
              </a:rPr>
              <a:t>.</a:t>
            </a:r>
            <a:r>
              <a:rPr lang="de-DE" sz="4000" b="1" dirty="0" smtClean="0">
                <a:solidFill>
                  <a:srgbClr val="0070C0"/>
                </a:solidFill>
              </a:rPr>
              <a:t> Koh-i-Noor („Berg des Lichts“) </a:t>
            </a:r>
            <a:r>
              <a:rPr lang="de-DE" sz="40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de-DE" sz="40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de-DE" sz="40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ca. 140 Mio. Euro</a:t>
            </a:r>
            <a:endParaRPr lang="de-DE" sz="4000" b="1" dirty="0" smtClean="0">
              <a:solidFill>
                <a:srgbClr val="0070C0"/>
              </a:solidFill>
            </a:endParaRPr>
          </a:p>
          <a:p>
            <a:endParaRPr lang="de-DE" sz="40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10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0"/>
            <a:ext cx="9144000" cy="163121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sz="5000" b="1" smtClean="0">
                <a:solidFill>
                  <a:srgbClr val="0070C0"/>
                </a:solidFill>
              </a:rPr>
              <a:t>Beispiel: Britische Kronjuwelen                                  </a:t>
            </a:r>
            <a:endParaRPr lang="de-DE" sz="5000" b="1" dirty="0" smtClean="0">
              <a:solidFill>
                <a:srgbClr val="0070C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361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de-DE" sz="9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de-DE" sz="28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2551" y="116632"/>
            <a:ext cx="5514344" cy="5863586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V="1">
            <a:off x="390972" y="4285768"/>
            <a:ext cx="5765204" cy="630902"/>
          </a:xfrm>
          <a:prstGeom prst="straightConnector1">
            <a:avLst/>
          </a:prstGeom>
          <a:ln w="282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69180" y="231430"/>
            <a:ext cx="536691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0" b="1" dirty="0" smtClean="0">
                <a:solidFill>
                  <a:srgbClr val="0070C0"/>
                </a:solidFill>
              </a:rPr>
              <a:t>Koh-i-Noor in der  Krone </a:t>
            </a:r>
            <a:r>
              <a:rPr lang="de-DE" sz="5000" b="1" dirty="0">
                <a:solidFill>
                  <a:srgbClr val="0070C0"/>
                </a:solidFill>
              </a:rPr>
              <a:t>von Queen Mary (Mutter von Elisabeth II)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542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6184"/>
            <a:ext cx="9144000" cy="5013176"/>
          </a:xfrm>
        </p:spPr>
        <p:txBody>
          <a:bodyPr>
            <a:noAutofit/>
          </a:bodyPr>
          <a:lstStyle/>
          <a:p>
            <a:r>
              <a:rPr lang="de-DE" sz="4000" b="1" dirty="0" smtClean="0">
                <a:solidFill>
                  <a:srgbClr val="0070C0"/>
                </a:solidFill>
              </a:rPr>
              <a:t>Gehörte vorher indischem König</a:t>
            </a:r>
          </a:p>
          <a:p>
            <a:r>
              <a:rPr lang="de-DE" sz="4000" b="1" dirty="0" smtClean="0">
                <a:solidFill>
                  <a:srgbClr val="0070C0"/>
                </a:solidFill>
              </a:rPr>
              <a:t>Königreich wurde 1848 von britischer Armee unterworfen und übergab „freiwillig“  Reichtümer an britische Kolonialherrscher*innen</a:t>
            </a:r>
          </a:p>
          <a:p>
            <a:r>
              <a:rPr lang="de-DE" sz="4000" b="1" dirty="0" smtClean="0">
                <a:solidFill>
                  <a:srgbClr val="0070C0"/>
                </a:solidFill>
              </a:rPr>
              <a:t>Besitznahme durch Großbritannien wurde immer wieder kritisiert</a:t>
            </a:r>
            <a:br>
              <a:rPr lang="de-DE" sz="4000" b="1" dirty="0" smtClean="0">
                <a:solidFill>
                  <a:srgbClr val="0070C0"/>
                </a:solidFill>
              </a:rPr>
            </a:br>
            <a:endParaRPr lang="de-DE" sz="4000" b="1" dirty="0" smtClean="0">
              <a:solidFill>
                <a:srgbClr val="0070C0"/>
              </a:solidFill>
            </a:endParaRPr>
          </a:p>
          <a:p>
            <a:endParaRPr lang="de-DE" sz="4000" b="1" dirty="0" smtClean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1000" y="-16"/>
            <a:ext cx="9144000" cy="50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0"/>
            <a:ext cx="9144000" cy="163121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sz="5000" b="1" dirty="0" smtClean="0">
                <a:solidFill>
                  <a:srgbClr val="0070C0"/>
                </a:solidFill>
              </a:rPr>
              <a:t>Wie kam er zum britischen Königshaus?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DA5A-B8C4-4C24-B180-9C89A25BDE94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273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190</Words>
  <Application>Microsoft Office PowerPoint</Application>
  <PresentationFormat>Bildschirmpräsentation (4:3)</PresentationFormat>
  <Paragraphs>30</Paragraphs>
  <Slides>6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</dc:creator>
  <cp:lastModifiedBy>johannes.kuestner</cp:lastModifiedBy>
  <cp:revision>1583</cp:revision>
  <cp:lastPrinted>2018-11-12T10:54:38Z</cp:lastPrinted>
  <dcterms:created xsi:type="dcterms:W3CDTF">2010-02-24T14:35:26Z</dcterms:created>
  <dcterms:modified xsi:type="dcterms:W3CDTF">2019-07-05T11:57:40Z</dcterms:modified>
</cp:coreProperties>
</file>