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2" r:id="rId2"/>
    <p:sldId id="417" r:id="rId3"/>
    <p:sldId id="414" r:id="rId4"/>
    <p:sldId id="392" r:id="rId5"/>
    <p:sldId id="391" r:id="rId6"/>
    <p:sldId id="370" r:id="rId7"/>
    <p:sldId id="334" r:id="rId8"/>
    <p:sldId id="382" r:id="rId9"/>
    <p:sldId id="385" r:id="rId10"/>
    <p:sldId id="354" r:id="rId11"/>
    <p:sldId id="376" r:id="rId12"/>
    <p:sldId id="330" r:id="rId13"/>
    <p:sldId id="386" r:id="rId14"/>
    <p:sldId id="320" r:id="rId15"/>
    <p:sldId id="387" r:id="rId16"/>
    <p:sldId id="384" r:id="rId17"/>
    <p:sldId id="360" r:id="rId18"/>
    <p:sldId id="326" r:id="rId19"/>
    <p:sldId id="375" r:id="rId20"/>
    <p:sldId id="415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Beckmann, Thomas" initials="BT" lastIdx="4" clrIdx="1">
    <p:extLst>
      <p:ext uri="{19B8F6BF-5375-455C-9EA6-DF929625EA0E}">
        <p15:presenceInfo xmlns:p15="http://schemas.microsoft.com/office/powerpoint/2012/main" userId="S-1-5-21-2534341761-2642322872-2241499811-30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B"/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9827" autoAdjust="0"/>
  </p:normalViewPr>
  <p:slideViewPr>
    <p:cSldViewPr showGuides="1">
      <p:cViewPr varScale="1">
        <p:scale>
          <a:sx n="102" d="100"/>
          <a:sy n="102" d="100"/>
        </p:scale>
        <p:origin x="1404" y="114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9190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95643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9922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1796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DFFE42-5F18-4AA9-8821-7CFF95E44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09" y="260350"/>
            <a:ext cx="8642349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962" y="3853977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Vom Feld auf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die Schulbank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1167470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Philippinen</a:t>
            </a:r>
          </a:p>
        </p:txBody>
      </p:sp>
    </p:spTree>
    <p:extLst>
      <p:ext uri="{BB962C8B-B14F-4D97-AF65-F5344CB8AC3E}">
        <p14:creationId xmlns:p14="http://schemas.microsoft.com/office/powerpoint/2010/main" val="127837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„Kinderarbeit ist auf den Philippinen nicht erlaubt“, sagt Imelda Villacin, die Direktorin von </a:t>
            </a:r>
            <a:r>
              <a:rPr lang="de-DE" b="0" dirty="0" err="1"/>
              <a:t>Quidan</a:t>
            </a:r>
            <a:r>
              <a:rPr lang="de-DE" b="0" dirty="0"/>
              <a:t> </a:t>
            </a:r>
            <a:r>
              <a:rPr lang="de-DE" b="0" dirty="0" err="1"/>
              <a:t>Kaisahan</a:t>
            </a:r>
            <a:r>
              <a:rPr lang="de-DE" b="0" dirty="0"/>
              <a:t>. „Doch das Verbot wird nicht kontrolliert.“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B0E8BF-9032-4E73-86D1-A5DD8CE21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17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Mitarbeitenden ihrer Organisation klären in den Dörfern darüber auf, welche Rechte Kinder und Jugendliche haben und wie sie Unterstützung bekommen können.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D78B7A-FF46-4882-844C-41F7A16B4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4249740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BDEE92-7F6A-49B0-B6A6-0E95B3B01C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7682"/>
            <a:ext cx="4249736" cy="55379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Davon haben auch </a:t>
            </a:r>
            <a:r>
              <a:rPr lang="de-DE" b="0" dirty="0" err="1" smtClean="0"/>
              <a:t>Karylle</a:t>
            </a:r>
            <a:r>
              <a:rPr lang="de-DE" b="0" dirty="0" smtClean="0"/>
              <a:t> und </a:t>
            </a:r>
            <a:r>
              <a:rPr lang="de-DE" b="0" dirty="0" err="1" smtClean="0"/>
              <a:t>Reyca</a:t>
            </a:r>
            <a:r>
              <a:rPr lang="de-DE" b="0" dirty="0" smtClean="0"/>
              <a:t> Jay profitiert. Sie leben mit ihren Eltern in einer kleinen Bambushütte. Für die Morgendusche springen die Kinder in einen Bach.</a:t>
            </a:r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B22B84-7853-4519-8617-06B1E405C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619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E3112B7-87D8-4985-96D5-B727836C7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76" y="3105150"/>
            <a:ext cx="4249737" cy="27005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AE836A-173A-4A6F-A4A7-F6A5934F83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2611" y="250858"/>
            <a:ext cx="2052638" cy="27005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7217CD-5965-436C-AE6F-B6BF84269A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76" y="250858"/>
            <a:ext cx="2052638" cy="27005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Dank des Projektes können die beiden Mädchen jeden Morgen in die Schule gehen. Der einstündige Weg führt sie durch Zuckerrohrfelder und Bachläufe.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27E07A-F7F8-49FB-AC5C-ECE273343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339F8E-607F-4FB4-95D5-4E7C35D1CC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529" y="260350"/>
            <a:ext cx="4275645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CEB58C5-F82D-4C76-BA60-B9D0B8609B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75" y="260349"/>
            <a:ext cx="4243889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„Wegen der vielen Fehlzeiten musste </a:t>
            </a:r>
            <a:r>
              <a:rPr lang="de-DE" b="0" dirty="0" err="1"/>
              <a:t>Reyca</a:t>
            </a:r>
            <a:r>
              <a:rPr lang="de-DE" b="0" dirty="0"/>
              <a:t> Jay Einiges aufholen“, sagt Lehrerin Elizabeth Fernandez. „Inzwischen ist sie eine der </a:t>
            </a:r>
            <a:r>
              <a:rPr lang="de-DE" b="0" dirty="0" smtClean="0"/>
              <a:t>Besten </a:t>
            </a:r>
            <a:r>
              <a:rPr lang="de-DE" b="0" dirty="0"/>
              <a:t>ihres Jahrgangs.“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1B6B86-F3E4-4D5C-9591-31B7712E5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80" y="3105152"/>
            <a:ext cx="4245883" cy="27003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3DE965-699D-4B0E-A1BA-FDE0884D1C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59989"/>
            <a:ext cx="4249738" cy="55451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F0B1B76-0EC4-49A0-A0EB-165E448142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59989"/>
            <a:ext cx="4249739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3734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Seit Langem haben </a:t>
            </a:r>
            <a:r>
              <a:rPr lang="de-DE" b="0" dirty="0" err="1"/>
              <a:t>Karylle</a:t>
            </a:r>
            <a:r>
              <a:rPr lang="de-DE" b="0" dirty="0"/>
              <a:t> und </a:t>
            </a:r>
            <a:r>
              <a:rPr lang="de-DE" b="0" dirty="0" err="1"/>
              <a:t>Reyca</a:t>
            </a:r>
            <a:r>
              <a:rPr lang="de-DE" b="0" dirty="0"/>
              <a:t> Jay keine Stunde mehr verpasst. Von </a:t>
            </a:r>
            <a:r>
              <a:rPr lang="de-DE" b="0" dirty="0" err="1"/>
              <a:t>Quidan</a:t>
            </a:r>
            <a:r>
              <a:rPr lang="de-DE" b="0" dirty="0"/>
              <a:t> </a:t>
            </a:r>
            <a:r>
              <a:rPr lang="de-DE" b="0" dirty="0" err="1"/>
              <a:t>Kaisahan</a:t>
            </a:r>
            <a:r>
              <a:rPr lang="de-DE" b="0" dirty="0"/>
              <a:t> haben sie ihre eigenen Schulsachen bekommen.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8A4DFE-CBDD-4130-9D16-27E1C3D59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347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1D19015-0B2B-46A3-988D-ED9AFFB78A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1"/>
            <a:ext cx="4249738" cy="27129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7C908C2-0626-41EB-B1AA-AC84B3A406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4249739" cy="27129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8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Für die mehr als 60 Kinder der Grundschule gibt es außerdem ein kostenloses Mittagessen. Für manche ist es die einzige Mahlzeit am Tag.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238FA9-6E0C-4710-892A-9D9D7D6A57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97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Dank der Unterstützung von </a:t>
            </a:r>
            <a:r>
              <a:rPr lang="de-DE" b="0" dirty="0" err="1"/>
              <a:t>Quidan</a:t>
            </a:r>
            <a:r>
              <a:rPr lang="de-DE" b="0" dirty="0"/>
              <a:t> </a:t>
            </a:r>
            <a:r>
              <a:rPr lang="de-DE" b="0" dirty="0" err="1"/>
              <a:t>Kaisahan</a:t>
            </a:r>
            <a:r>
              <a:rPr lang="de-DE" b="0" dirty="0"/>
              <a:t> werden Randy und Janet </a:t>
            </a:r>
            <a:r>
              <a:rPr lang="de-DE" b="0" dirty="0" err="1"/>
              <a:t>Occeñola</a:t>
            </a:r>
            <a:r>
              <a:rPr lang="de-DE" b="0" dirty="0"/>
              <a:t> ihre Kinder auch auf eine weiterführende Schule schicken können.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220FA5-FC5E-43EB-BD39-3C9951922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90" y="260349"/>
            <a:ext cx="8639485" cy="55440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733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Karylle</a:t>
            </a:r>
            <a:r>
              <a:rPr lang="de-DE" b="0" dirty="0"/>
              <a:t> möchte Lehrerin werden und </a:t>
            </a:r>
            <a:r>
              <a:rPr lang="de-DE" b="0" dirty="0" err="1"/>
              <a:t>Reyca</a:t>
            </a:r>
            <a:r>
              <a:rPr lang="de-DE" b="0" dirty="0"/>
              <a:t> Jay Ärztin. „Wir werden alles tun, damit diese Wünsche in Erfüllung gehen“, sagt ihre Mutter.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C15799-F1DE-4027-88A5-C84F5544B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3333"/>
            <a:ext cx="8642350" cy="55321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 err="1"/>
              <a:t>Quidan</a:t>
            </a:r>
            <a:r>
              <a:rPr lang="de-DE" b="0" dirty="0"/>
              <a:t> </a:t>
            </a:r>
            <a:r>
              <a:rPr lang="de-DE" b="0" dirty="0" err="1"/>
              <a:t>Kaisahan</a:t>
            </a:r>
            <a:r>
              <a:rPr lang="de-DE" b="0" dirty="0"/>
              <a:t> </a:t>
            </a:r>
            <a:r>
              <a:rPr lang="en-GB" b="0" dirty="0"/>
              <a:t>(QK) </a:t>
            </a:r>
            <a:r>
              <a:rPr lang="de-DE" b="0" dirty="0"/>
              <a:t>auf den Philippinen.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Vom Feld auf die Schulbank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www.brot-fuer-die-welt.de/projekte/philippinen-kinderarbeit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Knödl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und Fotos </a:t>
            </a:r>
            <a:r>
              <a:rPr lang="de-DE" altLang="de-DE" b="0" dirty="0">
                <a:cs typeface="Times New Roman" panose="02020603050405020304" pitchFamily="18" charset="0"/>
              </a:rPr>
              <a:t>Helge </a:t>
            </a:r>
            <a:r>
              <a:rPr lang="de-DE" altLang="de-DE" b="0" dirty="0" err="1" smtClean="0">
                <a:cs typeface="Times New Roman" panose="02020603050405020304" pitchFamily="18" charset="0"/>
              </a:rPr>
              <a:t>Bendl</a:t>
            </a:r>
            <a:r>
              <a:rPr lang="de-DE" altLang="de-DE" b="0" dirty="0" smtClean="0">
                <a:cs typeface="Times New Roman" panose="02020603050405020304" pitchFamily="18" charset="0"/>
              </a:rPr>
              <a:t>, Christof Krackhardt (Folie 3)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April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63375"/>
            <a:ext cx="4609207" cy="3237063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368660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Philippinen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8680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Philippinen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	</a:t>
            </a:r>
            <a:r>
              <a:rPr lang="de-DE" altLang="de-DE" sz="1200" b="0" dirty="0">
                <a:cs typeface="Arial" panose="020B0604020202020204" pitchFamily="34" charset="0"/>
              </a:rPr>
              <a:t>300.000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	</a:t>
            </a:r>
            <a:r>
              <a:rPr lang="de-DE" altLang="de-DE" sz="1200" b="0" dirty="0">
                <a:cs typeface="Arial" panose="020B0604020202020204" pitchFamily="34" charset="0"/>
              </a:rPr>
              <a:t>109,2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	</a:t>
            </a:r>
            <a:r>
              <a:rPr lang="de-DE" altLang="de-DE" sz="1200" b="0" dirty="0">
                <a:cs typeface="Arial" panose="020B0604020202020204" pitchFamily="34" charset="0"/>
              </a:rPr>
              <a:t>363,9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	</a:t>
            </a:r>
            <a:r>
              <a:rPr lang="de-DE" altLang="de-DE" sz="1200" b="0" dirty="0">
                <a:cs typeface="Arial" panose="020B0604020202020204" pitchFamily="34" charset="0"/>
              </a:rPr>
              <a:t>2,0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66,5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73,8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1,9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1,8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</a:t>
            </a:r>
            <a:r>
              <a:rPr lang="de-DE" altLang="de-DE" sz="1200">
                <a:cs typeface="Arial" panose="020B0604020202020204" pitchFamily="34" charset="0"/>
              </a:rPr>
              <a:t>	</a:t>
            </a:r>
            <a:r>
              <a:rPr lang="de-DE" altLang="de-DE" sz="1200" b="0">
                <a:cs typeface="Arial" panose="020B0604020202020204" pitchFamily="34" charset="0"/>
              </a:rPr>
              <a:t>8.400</a:t>
            </a:r>
            <a:r>
              <a:rPr lang="de-DE" altLang="de-DE" sz="1200" b="0" dirty="0">
                <a:cs typeface="Arial" panose="020B0604020202020204" pitchFamily="34" charset="0"/>
              </a:rPr>
              <a:t>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323850" y="800708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5A86C92-7014-4EB6-8EF5-76BD47D04E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1070" y="257385"/>
            <a:ext cx="3962424" cy="5545138"/>
          </a:xfrm>
          <a:prstGeom prst="rect">
            <a:avLst/>
          </a:prstGeom>
          <a:ln w="12700">
            <a:noFill/>
          </a:ln>
        </p:spPr>
      </p:pic>
      <p:sp>
        <p:nvSpPr>
          <p:cNvPr id="27" name="Rechteck 16">
            <a:extLst>
              <a:ext uri="{FF2B5EF4-FFF2-40B4-BE49-F238E27FC236}">
                <a16:creationId xmlns:a16="http://schemas.microsoft.com/office/drawing/2014/main" id="{BAB2BF6C-A9C5-455D-945E-BF4A6BDAB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059" y="2111019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PHILLIPINEN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816EDC4-0DFD-4E66-849D-DE656829CF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51" y="3573462"/>
            <a:ext cx="4575580" cy="2232025"/>
          </a:xfrm>
          <a:prstGeom prst="rect">
            <a:avLst/>
          </a:prstGeom>
        </p:spPr>
      </p:pic>
      <p:sp>
        <p:nvSpPr>
          <p:cNvPr id="29" name="Rechteck 16">
            <a:extLst>
              <a:ext uri="{FF2B5EF4-FFF2-40B4-BE49-F238E27FC236}">
                <a16:creationId xmlns:a16="http://schemas.microsoft.com/office/drawing/2014/main" id="{8770ED4D-D7ED-4C54-8105-F2A042A54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866" y="3758602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PHILLIPINEN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387D554-761B-4329-B212-1E207E2A43E6}"/>
              </a:ext>
            </a:extLst>
          </p:cNvPr>
          <p:cNvGrpSpPr/>
          <p:nvPr/>
        </p:nvGrpSpPr>
        <p:grpSpPr>
          <a:xfrm>
            <a:off x="2438071" y="4158176"/>
            <a:ext cx="90873" cy="90873"/>
            <a:chOff x="7058657" y="1304764"/>
            <a:chExt cx="90873" cy="90873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2872E91-E03C-4388-8892-C6E27556E66B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13103785-9F1F-4559-819A-8A877FDE7195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C367D4B5-7821-4CC3-983C-EF4EDCAD5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47" y="4005064"/>
            <a:ext cx="2231215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/>
              <a:t>Manila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67D6CD8-1AAA-4911-85F2-563FB242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875" y="4656773"/>
            <a:ext cx="2231215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 err="1">
                <a:cs typeface="Arial" panose="020B0604020202020204" pitchFamily="34" charset="0"/>
              </a:rPr>
              <a:t>Negros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489E889-E87B-4933-9A3E-0498DBAD1E32}"/>
              </a:ext>
            </a:extLst>
          </p:cNvPr>
          <p:cNvSpPr/>
          <p:nvPr/>
        </p:nvSpPr>
        <p:spPr>
          <a:xfrm>
            <a:off x="2730058" y="4828339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B469E91-3C99-49AF-B4E2-D5AC0691A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362" y="4510804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VIETNAM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2EBB786-AE7C-4254-869D-FCE06475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316" y="5123086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MALAYSIA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0BF88F9-EDF6-48C6-9EDC-E4AF6858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447" y="5494272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INDONESIEN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416AA3E6-44E9-4AF3-9D69-34E687A397B6}"/>
              </a:ext>
            </a:extLst>
          </p:cNvPr>
          <p:cNvCxnSpPr>
            <a:cxnSpLocks/>
          </p:cNvCxnSpPr>
          <p:nvPr/>
        </p:nvCxnSpPr>
        <p:spPr>
          <a:xfrm>
            <a:off x="4932363" y="5805487"/>
            <a:ext cx="3968954" cy="9129"/>
          </a:xfrm>
          <a:prstGeom prst="line">
            <a:avLst/>
          </a:prstGeom>
          <a:ln w="12700">
            <a:solidFill>
              <a:srgbClr val="BBD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830BC9E-F031-475C-948A-D0F5A6340428}"/>
              </a:ext>
            </a:extLst>
          </p:cNvPr>
          <p:cNvCxnSpPr>
            <a:cxnSpLocks/>
          </p:cNvCxnSpPr>
          <p:nvPr/>
        </p:nvCxnSpPr>
        <p:spPr>
          <a:xfrm flipH="1" flipV="1">
            <a:off x="8893175" y="4578935"/>
            <a:ext cx="2" cy="1226553"/>
          </a:xfrm>
          <a:prstGeom prst="line">
            <a:avLst/>
          </a:prstGeom>
          <a:ln w="12700">
            <a:solidFill>
              <a:srgbClr val="BBD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93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F04FEA8-7B35-4864-BBD8-EFB7FF854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0488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4473116"/>
            <a:ext cx="594042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1280015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852031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Philippinen sind ein gespaltenes Land: </a:t>
            </a:r>
            <a:r>
              <a:rPr lang="de-DE" b="0" dirty="0" smtClean="0"/>
              <a:t>Boomende Hightech-Industrie </a:t>
            </a:r>
            <a:r>
              <a:rPr lang="de-DE" b="0" dirty="0"/>
              <a:t>im Zentrum Manilas, drückende Armut an den Stadträndern und in den ländlichen Gebieten.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A0E756-ECD7-4AA3-997D-FEF9691B4892}"/>
              </a:ext>
            </a:extLst>
          </p:cNvPr>
          <p:cNvSpPr txBox="1"/>
          <p:nvPr/>
        </p:nvSpPr>
        <p:spPr>
          <a:xfrm>
            <a:off x="2627784" y="5251491"/>
            <a:ext cx="234026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Christof Krackhardt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6FB721E-5C3C-41EB-8013-2F9B3FECF7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2390"/>
            <a:ext cx="8642349" cy="55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51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Obwohl offiziell verboten, ist Kinderarbeit auf dem Land weit verbreitet. Viele Familien sind so arm, dass sie auf die Unterstützung ihrer Kinder angewiesen sind.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E301EF-2B7A-4490-A11E-10851FFCEE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54733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auf der von Zuckerrohranbau geprägten Insel </a:t>
            </a:r>
            <a:r>
              <a:rPr lang="de-DE" b="0" dirty="0" err="1"/>
              <a:t>Negros</a:t>
            </a:r>
            <a:r>
              <a:rPr lang="de-DE" b="0" dirty="0"/>
              <a:t> ist die Ausbeutung von Kindern immer noch traurige Realität.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3911B2-A2D0-4097-82B2-C44232BFB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35" y="260350"/>
            <a:ext cx="425232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D7C90AB-483F-4D07-8CE2-C9026D519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4452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</a:t>
            </a:r>
            <a:r>
              <a:rPr lang="de-DE" b="0" dirty="0" err="1"/>
              <a:t>Quidan</a:t>
            </a:r>
            <a:r>
              <a:rPr lang="de-DE" b="0" dirty="0"/>
              <a:t> </a:t>
            </a:r>
            <a:r>
              <a:rPr lang="de-DE" b="0" dirty="0" err="1"/>
              <a:t>Kaisahan</a:t>
            </a:r>
            <a:r>
              <a:rPr lang="de-DE" b="0" dirty="0"/>
              <a:t> sorgt dafür, dass Kinder auf </a:t>
            </a:r>
            <a:r>
              <a:rPr lang="de-DE" b="0" dirty="0" err="1"/>
              <a:t>Negros</a:t>
            </a:r>
            <a:r>
              <a:rPr lang="de-DE" b="0" dirty="0"/>
              <a:t> zur Schule gehen können – und so die Chance auf ein besseres Leben haben.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3E09E9-F32A-41CE-9F17-E6322C3201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6445251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063658E-1DB8-41E7-A7D8-8DAE0300F5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Auf den Zuckerrohrplantagen erklingt der monotone Rhythmus der Macheten von früh bis spät. Wer hier schuften muss, verrichtet einen harten Knochenjob.</a:t>
            </a: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B96345-1F1D-4F40-8C18-F9BEF8015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An einem guten Tag verdient </a:t>
            </a:r>
            <a:r>
              <a:rPr lang="de-DE" b="0" dirty="0"/>
              <a:t>Familienvater Randy </a:t>
            </a:r>
            <a:r>
              <a:rPr lang="de-DE" b="0" dirty="0" err="1"/>
              <a:t>Occeñola</a:t>
            </a:r>
            <a:r>
              <a:rPr lang="de-DE" b="0" dirty="0"/>
              <a:t> </a:t>
            </a:r>
            <a:r>
              <a:rPr lang="de-DE" b="0" dirty="0" smtClean="0"/>
              <a:t>150 Peso </a:t>
            </a:r>
            <a:r>
              <a:rPr lang="de-DE" b="0" dirty="0"/>
              <a:t>am </a:t>
            </a:r>
            <a:r>
              <a:rPr lang="de-DE" b="0" dirty="0" smtClean="0"/>
              <a:t>Tag, drei Euro. „</a:t>
            </a:r>
            <a:r>
              <a:rPr lang="de-DE" b="0" dirty="0"/>
              <a:t>Das reicht nicht einmal für unsere Tagesration Reis“, sagt seine Frau Janet.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2C04D6-DB7F-4324-AA2B-2278FB309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242812-7A46-4CDA-BF62-7308D6B4A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die Töchter helfen daher </a:t>
            </a:r>
            <a:r>
              <a:rPr lang="de-DE" b="0" dirty="0" smtClean="0"/>
              <a:t>oftmals mit</a:t>
            </a:r>
            <a:r>
              <a:rPr lang="de-DE" b="0" dirty="0"/>
              <a:t>: </a:t>
            </a:r>
            <a:r>
              <a:rPr lang="de-DE" b="0" dirty="0" err="1"/>
              <a:t>Karylle</a:t>
            </a:r>
            <a:r>
              <a:rPr lang="de-DE" b="0" dirty="0"/>
              <a:t> (8) und </a:t>
            </a:r>
            <a:r>
              <a:rPr lang="de-DE" b="0" dirty="0" err="1"/>
              <a:t>Reyca</a:t>
            </a:r>
            <a:r>
              <a:rPr lang="de-DE" b="0" dirty="0"/>
              <a:t> Jay (10) kriechen einem pflügenden Wasserbüffel hinterher und stecken Setzlinge in den Boden.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95FBEF-A5E9-4EA9-8C3F-962DD6C42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630" y="3105150"/>
            <a:ext cx="4238625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7AB063-B5C1-4BA0-9F29-B297F10108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630" y="260350"/>
            <a:ext cx="4239933" cy="27029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5338F7-9971-4C90-BAD6-971B8CED61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Office PowerPoint</Application>
  <PresentationFormat>Bildschirmpräsentation (4:3)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Georgia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Vom Feld auf die Schulbank</dc:title>
  <dc:creator>BfdW</dc:creator>
  <cp:lastModifiedBy>thorsten.lichtblau</cp:lastModifiedBy>
  <cp:revision>1115</cp:revision>
  <dcterms:created xsi:type="dcterms:W3CDTF">2005-03-02T11:53:12Z</dcterms:created>
  <dcterms:modified xsi:type="dcterms:W3CDTF">2020-05-20T13:18:59Z</dcterms:modified>
</cp:coreProperties>
</file>